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 id="2147483813" r:id="rId2"/>
    <p:sldMasterId id="2147483830" r:id="rId3"/>
  </p:sldMasterIdLst>
  <p:notesMasterIdLst>
    <p:notesMasterId r:id="rId32"/>
  </p:notesMasterIdLst>
  <p:sldIdLst>
    <p:sldId id="326" r:id="rId4"/>
    <p:sldId id="331" r:id="rId5"/>
    <p:sldId id="345" r:id="rId6"/>
    <p:sldId id="327" r:id="rId7"/>
    <p:sldId id="328" r:id="rId8"/>
    <p:sldId id="330" r:id="rId9"/>
    <p:sldId id="333" r:id="rId10"/>
    <p:sldId id="334" r:id="rId11"/>
    <p:sldId id="336" r:id="rId12"/>
    <p:sldId id="337" r:id="rId13"/>
    <p:sldId id="341" r:id="rId14"/>
    <p:sldId id="347" r:id="rId15"/>
    <p:sldId id="346" r:id="rId16"/>
    <p:sldId id="348" r:id="rId17"/>
    <p:sldId id="339" r:id="rId18"/>
    <p:sldId id="342" r:id="rId19"/>
    <p:sldId id="2145704307" r:id="rId20"/>
    <p:sldId id="2145704308" r:id="rId21"/>
    <p:sldId id="2945" r:id="rId22"/>
    <p:sldId id="2145704287" r:id="rId23"/>
    <p:sldId id="2145704269" r:id="rId24"/>
    <p:sldId id="2145704303" r:id="rId25"/>
    <p:sldId id="2145704267" r:id="rId26"/>
    <p:sldId id="2145704305" r:id="rId27"/>
    <p:sldId id="2145704306" r:id="rId28"/>
    <p:sldId id="406" r:id="rId29"/>
    <p:sldId id="344" r:id="rId30"/>
    <p:sldId id="324" r:id="rId31"/>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INISTÈRIEL" id="{0B896E98-F45E-4768-8620-EDDF394BE181}">
          <p14:sldIdLst>
            <p14:sldId id="326"/>
            <p14:sldId id="331"/>
            <p14:sldId id="345"/>
            <p14:sldId id="327"/>
            <p14:sldId id="328"/>
            <p14:sldId id="330"/>
          </p14:sldIdLst>
        </p14:section>
        <p14:section name="MÉTHODOLOGIE" id="{EB03BDE6-D677-4574-A7BF-9721F91BDEB8}">
          <p14:sldIdLst>
            <p14:sldId id="333"/>
            <p14:sldId id="334"/>
            <p14:sldId id="336"/>
            <p14:sldId id="337"/>
            <p14:sldId id="341"/>
            <p14:sldId id="347"/>
            <p14:sldId id="346"/>
            <p14:sldId id="348"/>
            <p14:sldId id="339"/>
            <p14:sldId id="342"/>
            <p14:sldId id="2145704307"/>
            <p14:sldId id="2145704308"/>
            <p14:sldId id="2945"/>
            <p14:sldId id="2145704287"/>
            <p14:sldId id="2145704269"/>
            <p14:sldId id="2145704303"/>
            <p14:sldId id="2145704267"/>
            <p14:sldId id="2145704305"/>
            <p14:sldId id="2145704306"/>
            <p14:sldId id="406"/>
            <p14:sldId id="344"/>
            <p14:sldId id="324"/>
          </p14:sldIdLst>
        </p14:section>
      </p14:sectionLst>
    </p:ex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72" userDrawn="1">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3F70D2-ECB5-47EA-9CA9-6FE15A97CA0D}" v="21" dt="2023-01-24T14:18:51.4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99" autoAdjust="0"/>
    <p:restoredTop sz="94660"/>
  </p:normalViewPr>
  <p:slideViewPr>
    <p:cSldViewPr showGuides="1">
      <p:cViewPr varScale="1">
        <p:scale>
          <a:sx n="116" d="100"/>
          <a:sy n="116" d="100"/>
        </p:scale>
        <p:origin x="230" y="77"/>
      </p:cViewPr>
      <p:guideLst>
        <p:guide orient="horz" pos="1620"/>
        <p:guide orient="horz" pos="191"/>
        <p:guide orient="horz" pos="854"/>
        <p:guide orient="horz" pos="821"/>
        <p:guide orient="horz" pos="3072"/>
        <p:guide orient="horz" pos="315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Feuil1!$B$1</c:f>
              <c:strCache>
                <c:ptCount val="1"/>
                <c:pt idx="0">
                  <c:v>Les projets par thématiques</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Feuil1!$A$2:$A$6</c:f>
              <c:strCache>
                <c:ptCount val="5"/>
                <c:pt idx="0">
                  <c:v>Qualité des données</c:v>
                </c:pt>
                <c:pt idx="1">
                  <c:v>Analyse et pilotage de la demande</c:v>
                </c:pt>
                <c:pt idx="2">
                  <c:v>Concentration des données et dispatching</c:v>
                </c:pt>
                <c:pt idx="3">
                  <c:v>Sécurité et conditions d'exploitation</c:v>
                </c:pt>
                <c:pt idx="4">
                  <c:v>Accompagnement des utilisateurs</c:v>
                </c:pt>
              </c:strCache>
            </c:strRef>
          </c:cat>
          <c:val>
            <c:numRef>
              <c:f>Feuil1!$B$2:$B$6</c:f>
              <c:numCache>
                <c:formatCode>General</c:formatCode>
                <c:ptCount val="5"/>
                <c:pt idx="0">
                  <c:v>6</c:v>
                </c:pt>
                <c:pt idx="1">
                  <c:v>4</c:v>
                </c:pt>
                <c:pt idx="2">
                  <c:v>7</c:v>
                </c:pt>
                <c:pt idx="3">
                  <c:v>21</c:v>
                </c:pt>
                <c:pt idx="4">
                  <c:v>20</c:v>
                </c:pt>
              </c:numCache>
            </c:numRef>
          </c:val>
          <c:extLst>
            <c:ext xmlns:c16="http://schemas.microsoft.com/office/drawing/2014/chart" uri="{C3380CC4-5D6E-409C-BE32-E72D297353CC}">
              <c16:uniqueId val="{00000000-963D-4A33-9951-43839B631747}"/>
            </c:ext>
          </c:extLst>
        </c:ser>
        <c:dLbls>
          <c:dLblPos val="inEnd"/>
          <c:showLegendKey val="0"/>
          <c:showVal val="1"/>
          <c:showCatName val="0"/>
          <c:showSerName val="0"/>
          <c:showPercent val="0"/>
          <c:showBubbleSize val="0"/>
        </c:dLbls>
        <c:gapWidth val="150"/>
        <c:overlap val="100"/>
        <c:axId val="529408968"/>
        <c:axId val="529409296"/>
      </c:barChart>
      <c:catAx>
        <c:axId val="529408968"/>
        <c:scaling>
          <c:orientation val="minMax"/>
        </c:scaling>
        <c:delete val="0"/>
        <c:axPos val="l"/>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529409296"/>
        <c:crosses val="autoZero"/>
        <c:auto val="1"/>
        <c:lblAlgn val="ctr"/>
        <c:lblOffset val="100"/>
        <c:noMultiLvlLbl val="0"/>
      </c:catAx>
      <c:valAx>
        <c:axId val="529409296"/>
        <c:scaling>
          <c:orientation val="minMax"/>
        </c:scaling>
        <c:delete val="1"/>
        <c:axPos val="b"/>
        <c:majorGridlines>
          <c:spPr>
            <a:ln>
              <a:solidFill>
                <a:schemeClr val="tx1">
                  <a:lumMod val="15000"/>
                  <a:lumOff val="85000"/>
                </a:schemeClr>
              </a:solidFill>
            </a:ln>
            <a:effectLst/>
          </c:spPr>
        </c:majorGridlines>
        <c:numFmt formatCode="General" sourceLinked="1"/>
        <c:majorTickMark val="none"/>
        <c:minorTickMark val="none"/>
        <c:tickLblPos val="nextTo"/>
        <c:crossAx val="52940896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Feuil1!$B$1</c:f>
              <c:strCache>
                <c:ptCount val="1"/>
                <c:pt idx="0">
                  <c:v>Axes stratégiques</c:v>
                </c:pt>
              </c:strCache>
            </c:strRef>
          </c:tx>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4-2284-49CB-B60F-3EB067132698}"/>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5-2284-49CB-B60F-3EB067132698}"/>
              </c:ext>
            </c:extLst>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extLst>
              <c:ext xmlns:c16="http://schemas.microsoft.com/office/drawing/2014/chart" uri="{C3380CC4-5D6E-409C-BE32-E72D297353CC}">
                <c16:uniqueId val="{00000003-2284-49CB-B60F-3EB067132698}"/>
              </c:ext>
            </c:extLst>
          </c:dPt>
          <c:dPt>
            <c:idx val="3"/>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2-2284-49CB-B60F-3EB067132698}"/>
              </c:ext>
            </c:extLst>
          </c:dPt>
          <c:dLbls>
            <c:dLbl>
              <c:idx val="0"/>
              <c:layout>
                <c:manualLayout>
                  <c:x val="-0.15791754141526418"/>
                  <c:y val="7.3267786533120674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4-2284-49CB-B60F-3EB067132698}"/>
                </c:ext>
              </c:extLst>
            </c:dLbl>
            <c:dLbl>
              <c:idx val="1"/>
              <c:layout>
                <c:manualLayout>
                  <c:x val="-2.5700331643065757E-2"/>
                  <c:y val="-0.12353047095892498"/>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2284-49CB-B60F-3EB067132698}"/>
                </c:ext>
              </c:extLst>
            </c:dLbl>
            <c:dLbl>
              <c:idx val="2"/>
              <c:layout>
                <c:manualLayout>
                  <c:x val="0.13646466369405286"/>
                  <c:y val="-0.11237428777352804"/>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2284-49CB-B60F-3EB067132698}"/>
                </c:ext>
              </c:extLst>
            </c:dLbl>
            <c:dLbl>
              <c:idx val="3"/>
              <c:layout>
                <c:manualLayout>
                  <c:x val="9.1410333297010399E-2"/>
                  <c:y val="0.20531673470924644"/>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2-2284-49CB-B60F-3EB067132698}"/>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fr-FR"/>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Feuil1!$A$2:$A$5</c:f>
              <c:strCache>
                <c:ptCount val="4"/>
                <c:pt idx="0">
                  <c:v>Axe 1 : optimiser, sécuriser et faciliter la maintenabilité des applicatifs du SNE</c:v>
                </c:pt>
                <c:pt idx="1">
                  <c:v>Axe 2 : légimiter la place du SNE dans son écosystème</c:v>
                </c:pt>
                <c:pt idx="2">
                  <c:v>Axe 3 : améliorer l'expérience et les services aux utilisateurs</c:v>
                </c:pt>
                <c:pt idx="3">
                  <c:v>Axe 4 : accompagner et poursuivre la mise en œuvre des réformes</c:v>
                </c:pt>
              </c:strCache>
            </c:strRef>
          </c:cat>
          <c:val>
            <c:numRef>
              <c:f>Feuil1!$B$2:$B$5</c:f>
              <c:numCache>
                <c:formatCode>General</c:formatCode>
                <c:ptCount val="4"/>
                <c:pt idx="0">
                  <c:v>43</c:v>
                </c:pt>
                <c:pt idx="1">
                  <c:v>10</c:v>
                </c:pt>
                <c:pt idx="2">
                  <c:v>29</c:v>
                </c:pt>
                <c:pt idx="3">
                  <c:v>18</c:v>
                </c:pt>
              </c:numCache>
            </c:numRef>
          </c:val>
          <c:extLst>
            <c:ext xmlns:c16="http://schemas.microsoft.com/office/drawing/2014/chart" uri="{C3380CC4-5D6E-409C-BE32-E72D297353CC}">
              <c16:uniqueId val="{00000000-2284-49CB-B60F-3EB067132698}"/>
            </c:ext>
          </c:extLst>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9">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ln w="19050" cap="flat" cmpd="sng" algn="ctr">
        <a:solidFill>
          <a:schemeClr val="tx1">
            <a:lumMod val="25000"/>
            <a:lumOff val="75000"/>
          </a:schemeClr>
        </a:solidFill>
        <a:round/>
      </a:ln>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27/01/2023</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2917C5-ADB4-4919-A041-0DAA6C89E3C4}"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fr-FR"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55612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481C46-6485-47A7-A0BC-4110847B6F0E}"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05881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481C46-6485-47A7-A0BC-4110847B6F0E}"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1242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1200"/>
          </a:p>
          <a:p>
            <a:r>
              <a:rPr lang="fr-FR" sz="1200"/>
              <a:t>Dispatching</a:t>
            </a:r>
          </a:p>
          <a:p>
            <a:r>
              <a:rPr lang="fr-FR" sz="1200" err="1"/>
              <a:t>Cerfa</a:t>
            </a:r>
            <a:r>
              <a:rPr lang="fr-FR" sz="1200"/>
              <a:t> V5 – état des lieux, publics prioritaires mis à jour dans le CDCI</a:t>
            </a:r>
          </a:p>
          <a:p>
            <a:r>
              <a:rPr lang="fr-FR" sz="1200" err="1"/>
              <a:t>API.gouv</a:t>
            </a:r>
            <a:r>
              <a:rPr lang="fr-FR" sz="1200"/>
              <a:t> et récupération garante de la qualité de la donnée</a:t>
            </a:r>
          </a:p>
          <a:p>
            <a:r>
              <a:rPr lang="fr-FR" sz="1200"/>
              <a:t>Loi 3DS : résumé, open data</a:t>
            </a:r>
          </a:p>
          <a:p>
            <a:endParaRPr lang="fr-FR" sz="1200"/>
          </a:p>
          <a:p>
            <a:r>
              <a:rPr lang="fr-FR" sz="1200"/>
              <a:t>Architecture simplifiée : travaux de résilience du SNE, sur la réduction des impacts des indisponibilités du SNE sur les SI des bailleurs</a:t>
            </a:r>
          </a:p>
          <a:p>
            <a:endParaRPr lang="fr-FR" sz="1200"/>
          </a:p>
          <a:p>
            <a:endParaRPr lang="fr-FR" sz="1200"/>
          </a:p>
          <a:p>
            <a:r>
              <a:rPr lang="fr-FR" sz="1200"/>
              <a:t>Perspectives : Nationalisation</a:t>
            </a:r>
          </a:p>
          <a:p>
            <a:endParaRPr lang="fr-F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69A2A8-BF16-42EB-8A23-901A46D54C4B}"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846491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8" name="Image 7"/>
          <p:cNvPicPr>
            <a:picLocks noChangeAspect="1"/>
          </p:cNvPicPr>
          <p:nvPr userDrawn="1"/>
        </p:nvPicPr>
        <p:blipFill>
          <a:blip r:embed="rId2"/>
          <a:stretch>
            <a:fillRect/>
          </a:stretch>
        </p:blipFill>
        <p:spPr>
          <a:xfrm>
            <a:off x="323528" y="192002"/>
            <a:ext cx="3513536" cy="3027820"/>
          </a:xfrm>
          <a:prstGeom prst="rect">
            <a:avLst/>
          </a:prstGeom>
        </p:spPr>
      </p:pic>
      <p:sp>
        <p:nvSpPr>
          <p:cNvPr id="5" name="Espace réservé du pied de page 4"/>
          <p:cNvSpPr>
            <a:spLocks noGrp="1"/>
          </p:cNvSpPr>
          <p:nvPr>
            <p:ph type="ftr" sz="quarter" idx="11"/>
          </p:nvPr>
        </p:nvSpPr>
        <p:spPr bwMode="gray">
          <a:xfrm>
            <a:off x="755936" y="3919897"/>
            <a:ext cx="3240000" cy="900000"/>
          </a:xfrm>
        </p:spPr>
        <p:txBody>
          <a:bodyPr anchor="b" anchorCtr="0"/>
          <a:lstStyle>
            <a:lvl1pPr>
              <a:defRPr sz="1150"/>
            </a:lvl1pPr>
          </a:lstStyle>
          <a:p>
            <a:r>
              <a:rPr lang="fr-FR" dirty="0"/>
              <a:t>Intitulé de la direction/service interministérielle</a:t>
            </a:r>
          </a:p>
        </p:txBody>
      </p:sp>
    </p:spTree>
    <p:extLst>
      <p:ext uri="{BB962C8B-B14F-4D97-AF65-F5344CB8AC3E}">
        <p14:creationId xmlns:p14="http://schemas.microsoft.com/office/powerpoint/2010/main" val="3432610956"/>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r>
              <a:rPr lang="fr-FR" dirty="0"/>
              <a:t>21/09/2021</a:t>
            </a:r>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a:xfrm>
            <a:off x="6442998" y="4531022"/>
            <a:ext cx="512504" cy="273844"/>
          </a:xfrm>
          <a:prstGeom prst="rect">
            <a:avLst/>
          </a:prstGeom>
        </p:spPr>
        <p:txBody>
          <a:bodyPr/>
          <a:lstStyle/>
          <a:p>
            <a:fld id="{B5C57444-D562-4BD2-923C-B47D5B46803B}" type="slidenum">
              <a:rPr lang="fr-FR" smtClean="0"/>
              <a:t>‹N°›</a:t>
            </a:fld>
            <a:endParaRPr lang="fr-FR" dirty="0"/>
          </a:p>
        </p:txBody>
      </p:sp>
      <p:sp>
        <p:nvSpPr>
          <p:cNvPr id="10" name="Slide Number Placeholder 5"/>
          <p:cNvSpPr txBox="1">
            <a:spLocks/>
          </p:cNvSpPr>
          <p:nvPr userDrawn="1"/>
        </p:nvSpPr>
        <p:spPr>
          <a:xfrm>
            <a:off x="7099033" y="4831557"/>
            <a:ext cx="512504" cy="273844"/>
          </a:xfrm>
          <a:prstGeom prst="rect">
            <a:avLst/>
          </a:prstGeom>
        </p:spPr>
        <p:txBody>
          <a:bodyPr/>
          <a:lstStyle>
            <a:defPPr>
              <a:defRPr lang="fr-FR"/>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5C57444-D562-4BD2-923C-B47D5B46803B}" type="slidenum">
              <a:rPr lang="fr-FR" sz="1350" smtClean="0"/>
              <a:pPr/>
              <a:t>‹N°›</a:t>
            </a:fld>
            <a:endParaRPr lang="fr-FR" sz="1350" dirty="0"/>
          </a:p>
        </p:txBody>
      </p:sp>
    </p:spTree>
    <p:extLst>
      <p:ext uri="{BB962C8B-B14F-4D97-AF65-F5344CB8AC3E}">
        <p14:creationId xmlns:p14="http://schemas.microsoft.com/office/powerpoint/2010/main" val="925184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Modifiez les styles du texte du masque</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Modifiez les styles du texte du masque</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r>
              <a:rPr lang="fr-FR" dirty="0"/>
              <a:t>21/09/2021</a:t>
            </a:r>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a:xfrm>
            <a:off x="6442998" y="4531022"/>
            <a:ext cx="512504" cy="273844"/>
          </a:xfrm>
          <a:prstGeom prst="rect">
            <a:avLst/>
          </a:prstGeom>
        </p:spPr>
        <p:txBody>
          <a:bodyPr/>
          <a:lstStyle/>
          <a:p>
            <a:fld id="{B5C57444-D562-4BD2-923C-B47D5B46803B}" type="slidenum">
              <a:rPr lang="fr-FR" smtClean="0"/>
              <a:t>‹N°›</a:t>
            </a:fld>
            <a:endParaRPr lang="fr-FR" dirty="0"/>
          </a:p>
        </p:txBody>
      </p:sp>
      <p:sp>
        <p:nvSpPr>
          <p:cNvPr id="11" name="Slide Number Placeholder 5"/>
          <p:cNvSpPr txBox="1">
            <a:spLocks/>
          </p:cNvSpPr>
          <p:nvPr userDrawn="1"/>
        </p:nvSpPr>
        <p:spPr>
          <a:xfrm>
            <a:off x="7099033" y="4831557"/>
            <a:ext cx="512504" cy="273844"/>
          </a:xfrm>
          <a:prstGeom prst="rect">
            <a:avLst/>
          </a:prstGeom>
        </p:spPr>
        <p:txBody>
          <a:bodyPr/>
          <a:lstStyle>
            <a:defPPr>
              <a:defRPr lang="fr-FR"/>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5C57444-D562-4BD2-923C-B47D5B46803B}" type="slidenum">
              <a:rPr lang="fr-FR" sz="1350" smtClean="0"/>
              <a:pPr/>
              <a:t>‹N°›</a:t>
            </a:fld>
            <a:endParaRPr lang="fr-FR" sz="1350" dirty="0"/>
          </a:p>
        </p:txBody>
      </p:sp>
    </p:spTree>
    <p:extLst>
      <p:ext uri="{BB962C8B-B14F-4D97-AF65-F5344CB8AC3E}">
        <p14:creationId xmlns:p14="http://schemas.microsoft.com/office/powerpoint/2010/main" val="3230699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r>
              <a:rPr lang="fr-FR" dirty="0"/>
              <a:t>21/09/2021</a:t>
            </a:r>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a:xfrm>
            <a:off x="6442998" y="4531022"/>
            <a:ext cx="512504" cy="273844"/>
          </a:xfrm>
          <a:prstGeom prst="rect">
            <a:avLst/>
          </a:prstGeom>
        </p:spPr>
        <p:txBody>
          <a:bodyPr/>
          <a:lstStyle/>
          <a:p>
            <a:fld id="{B5C57444-D562-4BD2-923C-B47D5B46803B}" type="slidenum">
              <a:rPr lang="fr-FR" smtClean="0"/>
              <a:t>‹N°›</a:t>
            </a:fld>
            <a:endParaRPr lang="fr-FR" dirty="0"/>
          </a:p>
        </p:txBody>
      </p:sp>
      <p:sp>
        <p:nvSpPr>
          <p:cNvPr id="6" name="Slide Number Placeholder 5"/>
          <p:cNvSpPr txBox="1">
            <a:spLocks/>
          </p:cNvSpPr>
          <p:nvPr userDrawn="1"/>
        </p:nvSpPr>
        <p:spPr>
          <a:xfrm>
            <a:off x="7099033" y="4831557"/>
            <a:ext cx="512504" cy="273844"/>
          </a:xfrm>
          <a:prstGeom prst="rect">
            <a:avLst/>
          </a:prstGeom>
        </p:spPr>
        <p:txBody>
          <a:bodyPr/>
          <a:lstStyle>
            <a:defPPr>
              <a:defRPr lang="fr-FR"/>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5C57444-D562-4BD2-923C-B47D5B46803B}" type="slidenum">
              <a:rPr lang="fr-FR" sz="1350" smtClean="0"/>
              <a:pPr/>
              <a:t>‹N°›</a:t>
            </a:fld>
            <a:endParaRPr lang="fr-FR" sz="1350" dirty="0"/>
          </a:p>
        </p:txBody>
      </p:sp>
    </p:spTree>
    <p:extLst>
      <p:ext uri="{BB962C8B-B14F-4D97-AF65-F5344CB8AC3E}">
        <p14:creationId xmlns:p14="http://schemas.microsoft.com/office/powerpoint/2010/main" val="1630044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r-FR" dirty="0"/>
              <a:t>21/09/2021</a:t>
            </a:r>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a:xfrm>
            <a:off x="6442998" y="4531022"/>
            <a:ext cx="512504" cy="273844"/>
          </a:xfrm>
          <a:prstGeom prst="rect">
            <a:avLst/>
          </a:prstGeom>
        </p:spPr>
        <p:txBody>
          <a:bodyPr/>
          <a:lstStyle/>
          <a:p>
            <a:fld id="{B5C57444-D562-4BD2-923C-B47D5B46803B}" type="slidenum">
              <a:rPr lang="fr-FR" smtClean="0"/>
              <a:t>‹N°›</a:t>
            </a:fld>
            <a:endParaRPr lang="fr-FR" dirty="0"/>
          </a:p>
        </p:txBody>
      </p:sp>
      <p:sp>
        <p:nvSpPr>
          <p:cNvPr id="5" name="Slide Number Placeholder 5"/>
          <p:cNvSpPr txBox="1">
            <a:spLocks/>
          </p:cNvSpPr>
          <p:nvPr userDrawn="1"/>
        </p:nvSpPr>
        <p:spPr>
          <a:xfrm>
            <a:off x="7099033" y="4831557"/>
            <a:ext cx="512504" cy="273844"/>
          </a:xfrm>
          <a:prstGeom prst="rect">
            <a:avLst/>
          </a:prstGeom>
        </p:spPr>
        <p:txBody>
          <a:bodyPr/>
          <a:lstStyle>
            <a:defPPr>
              <a:defRPr lang="fr-FR"/>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5C57444-D562-4BD2-923C-B47D5B46803B}" type="slidenum">
              <a:rPr lang="fr-FR" sz="1350" smtClean="0"/>
              <a:pPr/>
              <a:t>‹N°›</a:t>
            </a:fld>
            <a:endParaRPr lang="fr-FR" sz="1350" dirty="0"/>
          </a:p>
        </p:txBody>
      </p:sp>
    </p:spTree>
    <p:extLst>
      <p:ext uri="{BB962C8B-B14F-4D97-AF65-F5344CB8AC3E}">
        <p14:creationId xmlns:p14="http://schemas.microsoft.com/office/powerpoint/2010/main" val="42511967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fr-FR"/>
              <a:t>Modifiez le style du titre</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fr-FR"/>
              <a:t>Modifiez les styles du texte du masque</a:t>
            </a:r>
          </a:p>
        </p:txBody>
      </p:sp>
      <p:sp>
        <p:nvSpPr>
          <p:cNvPr id="5" name="Date Placeholder 4"/>
          <p:cNvSpPr>
            <a:spLocks noGrp="1"/>
          </p:cNvSpPr>
          <p:nvPr>
            <p:ph type="dt" sz="half" idx="10"/>
          </p:nvPr>
        </p:nvSpPr>
        <p:spPr/>
        <p:txBody>
          <a:bodyPr/>
          <a:lstStyle/>
          <a:p>
            <a:r>
              <a:rPr lang="fr-FR" dirty="0"/>
              <a:t>21/09/2021</a:t>
            </a:r>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a:xfrm>
            <a:off x="6442998" y="4531022"/>
            <a:ext cx="512504" cy="273844"/>
          </a:xfrm>
          <a:prstGeom prst="rect">
            <a:avLst/>
          </a:prstGeom>
        </p:spPr>
        <p:txBody>
          <a:bodyPr/>
          <a:lstStyle/>
          <a:p>
            <a:fld id="{B5C57444-D562-4BD2-923C-B47D5B46803B}" type="slidenum">
              <a:rPr lang="fr-FR" smtClean="0"/>
              <a:t>‹N°›</a:t>
            </a:fld>
            <a:endParaRPr lang="fr-FR" dirty="0"/>
          </a:p>
        </p:txBody>
      </p:sp>
      <p:sp>
        <p:nvSpPr>
          <p:cNvPr id="8" name="Slide Number Placeholder 5"/>
          <p:cNvSpPr txBox="1">
            <a:spLocks/>
          </p:cNvSpPr>
          <p:nvPr userDrawn="1"/>
        </p:nvSpPr>
        <p:spPr>
          <a:xfrm>
            <a:off x="7099033" y="4831557"/>
            <a:ext cx="512504" cy="273844"/>
          </a:xfrm>
          <a:prstGeom prst="rect">
            <a:avLst/>
          </a:prstGeom>
        </p:spPr>
        <p:txBody>
          <a:bodyPr/>
          <a:lstStyle>
            <a:defPPr>
              <a:defRPr lang="fr-FR"/>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5C57444-D562-4BD2-923C-B47D5B46803B}" type="slidenum">
              <a:rPr lang="fr-FR" sz="1350" smtClean="0"/>
              <a:pPr/>
              <a:t>‹N°›</a:t>
            </a:fld>
            <a:endParaRPr lang="fr-FR" sz="1350" dirty="0"/>
          </a:p>
        </p:txBody>
      </p:sp>
    </p:spTree>
    <p:extLst>
      <p:ext uri="{BB962C8B-B14F-4D97-AF65-F5344CB8AC3E}">
        <p14:creationId xmlns:p14="http://schemas.microsoft.com/office/powerpoint/2010/main" val="3734473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fr-FR"/>
              <a:t>Modifiez le style du titre</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Modifiez les styles du texte du masque</a:t>
            </a:r>
          </a:p>
        </p:txBody>
      </p:sp>
      <p:sp>
        <p:nvSpPr>
          <p:cNvPr id="5" name="Date Placeholder 4"/>
          <p:cNvSpPr>
            <a:spLocks noGrp="1"/>
          </p:cNvSpPr>
          <p:nvPr>
            <p:ph type="dt" sz="half" idx="10"/>
          </p:nvPr>
        </p:nvSpPr>
        <p:spPr/>
        <p:txBody>
          <a:bodyPr/>
          <a:lstStyle/>
          <a:p>
            <a:r>
              <a:rPr lang="fr-FR" dirty="0"/>
              <a:t>21/09/2021</a:t>
            </a:r>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a:xfrm>
            <a:off x="6442998" y="4531022"/>
            <a:ext cx="512504" cy="273844"/>
          </a:xfrm>
          <a:prstGeom prst="rect">
            <a:avLst/>
          </a:prstGeom>
        </p:spPr>
        <p:txBody>
          <a:bodyPr/>
          <a:lstStyle/>
          <a:p>
            <a:fld id="{B5C57444-D562-4BD2-923C-B47D5B46803B}" type="slidenum">
              <a:rPr lang="fr-FR" smtClean="0"/>
              <a:t>‹N°›</a:t>
            </a:fld>
            <a:endParaRPr lang="fr-FR" dirty="0"/>
          </a:p>
        </p:txBody>
      </p:sp>
      <p:sp>
        <p:nvSpPr>
          <p:cNvPr id="8" name="Slide Number Placeholder 5"/>
          <p:cNvSpPr txBox="1">
            <a:spLocks/>
          </p:cNvSpPr>
          <p:nvPr userDrawn="1"/>
        </p:nvSpPr>
        <p:spPr>
          <a:xfrm>
            <a:off x="7099033" y="4831557"/>
            <a:ext cx="512504" cy="273844"/>
          </a:xfrm>
          <a:prstGeom prst="rect">
            <a:avLst/>
          </a:prstGeom>
        </p:spPr>
        <p:txBody>
          <a:bodyPr/>
          <a:lstStyle>
            <a:defPPr>
              <a:defRPr lang="fr-FR"/>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5C57444-D562-4BD2-923C-B47D5B46803B}" type="slidenum">
              <a:rPr lang="fr-FR" sz="1350" smtClean="0"/>
              <a:pPr/>
              <a:t>‹N°›</a:t>
            </a:fld>
            <a:endParaRPr lang="fr-FR" sz="1350" dirty="0"/>
          </a:p>
        </p:txBody>
      </p:sp>
    </p:spTree>
    <p:extLst>
      <p:ext uri="{BB962C8B-B14F-4D97-AF65-F5344CB8AC3E}">
        <p14:creationId xmlns:p14="http://schemas.microsoft.com/office/powerpoint/2010/main" val="26878010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fr-FR"/>
              <a:t>Modifiez le style du titre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r>
              <a:rPr lang="fr-FR" dirty="0"/>
              <a:t>21/09/2021</a:t>
            </a:r>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a:xfrm>
            <a:off x="6442998" y="4531022"/>
            <a:ext cx="512504" cy="273844"/>
          </a:xfrm>
          <a:prstGeom prst="rect">
            <a:avLst/>
          </a:prstGeom>
        </p:spPr>
        <p:txBody>
          <a:bodyPr/>
          <a:lstStyle/>
          <a:p>
            <a:fld id="{B5C57444-D562-4BD2-923C-B47D5B46803B}" type="slidenum">
              <a:rPr lang="fr-FR" smtClean="0"/>
              <a:t>‹N°›</a:t>
            </a:fld>
            <a:endParaRPr lang="fr-FR" dirty="0"/>
          </a:p>
        </p:txBody>
      </p:sp>
      <p:sp>
        <p:nvSpPr>
          <p:cNvPr id="7" name="Slide Number Placeholder 5"/>
          <p:cNvSpPr txBox="1">
            <a:spLocks/>
          </p:cNvSpPr>
          <p:nvPr userDrawn="1"/>
        </p:nvSpPr>
        <p:spPr>
          <a:xfrm>
            <a:off x="7099033" y="4831557"/>
            <a:ext cx="512504" cy="273844"/>
          </a:xfrm>
          <a:prstGeom prst="rect">
            <a:avLst/>
          </a:prstGeom>
        </p:spPr>
        <p:txBody>
          <a:bodyPr/>
          <a:lstStyle>
            <a:defPPr>
              <a:defRPr lang="fr-FR"/>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5C57444-D562-4BD2-923C-B47D5B46803B}" type="slidenum">
              <a:rPr lang="fr-FR" sz="1350" smtClean="0"/>
              <a:pPr/>
              <a:t>‹N°›</a:t>
            </a:fld>
            <a:endParaRPr lang="fr-FR" sz="1350" dirty="0"/>
          </a:p>
        </p:txBody>
      </p:sp>
    </p:spTree>
    <p:extLst>
      <p:ext uri="{BB962C8B-B14F-4D97-AF65-F5344CB8AC3E}">
        <p14:creationId xmlns:p14="http://schemas.microsoft.com/office/powerpoint/2010/main" val="19051771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fr-FR"/>
              <a:t>Modifiez le style du titre</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r>
              <a:rPr lang="fr-FR" dirty="0"/>
              <a:t>21/09/2021</a:t>
            </a:r>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a:xfrm>
            <a:off x="6442998" y="4531022"/>
            <a:ext cx="512504" cy="273844"/>
          </a:xfrm>
          <a:prstGeom prst="rect">
            <a:avLst/>
          </a:prstGeom>
        </p:spPr>
        <p:txBody>
          <a:bodyPr/>
          <a:lstStyle/>
          <a:p>
            <a:fld id="{B5C57444-D562-4BD2-923C-B47D5B46803B}" type="slidenum">
              <a:rPr lang="fr-FR" smtClean="0"/>
              <a:t>‹N°›</a:t>
            </a:fld>
            <a:endParaRPr lang="fr-FR" dirty="0"/>
          </a:p>
        </p:txBody>
      </p:sp>
      <p:sp>
        <p:nvSpPr>
          <p:cNvPr id="20" name="TextBox 19"/>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latin typeface="Arial"/>
              </a:rPr>
              <a:t>”</a:t>
            </a:r>
            <a:endParaRPr lang="en-US" sz="1350" dirty="0">
              <a:solidFill>
                <a:schemeClr val="accent1">
                  <a:lumMod val="60000"/>
                  <a:lumOff val="40000"/>
                </a:schemeClr>
              </a:solidFill>
              <a:latin typeface="Arial"/>
            </a:endParaRPr>
          </a:p>
        </p:txBody>
      </p:sp>
      <p:sp>
        <p:nvSpPr>
          <p:cNvPr id="10" name="Slide Number Placeholder 5"/>
          <p:cNvSpPr txBox="1">
            <a:spLocks/>
          </p:cNvSpPr>
          <p:nvPr userDrawn="1"/>
        </p:nvSpPr>
        <p:spPr>
          <a:xfrm>
            <a:off x="7099033" y="4831557"/>
            <a:ext cx="512504" cy="273844"/>
          </a:xfrm>
          <a:prstGeom prst="rect">
            <a:avLst/>
          </a:prstGeom>
        </p:spPr>
        <p:txBody>
          <a:bodyPr/>
          <a:lstStyle>
            <a:defPPr>
              <a:defRPr lang="fr-FR"/>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5C57444-D562-4BD2-923C-B47D5B46803B}" type="slidenum">
              <a:rPr lang="fr-FR" sz="1350" smtClean="0"/>
              <a:pPr/>
              <a:t>‹N°›</a:t>
            </a:fld>
            <a:endParaRPr lang="fr-FR" sz="1350" dirty="0"/>
          </a:p>
        </p:txBody>
      </p:sp>
    </p:spTree>
    <p:extLst>
      <p:ext uri="{BB962C8B-B14F-4D97-AF65-F5344CB8AC3E}">
        <p14:creationId xmlns:p14="http://schemas.microsoft.com/office/powerpoint/2010/main" val="33386477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fr-FR"/>
              <a:t>Modifiez le style du titre</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r>
              <a:rPr lang="fr-FR" dirty="0"/>
              <a:t>21/09/2021</a:t>
            </a:r>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a:xfrm>
            <a:off x="6442998" y="4531022"/>
            <a:ext cx="512504" cy="273844"/>
          </a:xfrm>
          <a:prstGeom prst="rect">
            <a:avLst/>
          </a:prstGeom>
        </p:spPr>
        <p:txBody>
          <a:bodyPr/>
          <a:lstStyle/>
          <a:p>
            <a:fld id="{B5C57444-D562-4BD2-923C-B47D5B46803B}" type="slidenum">
              <a:rPr lang="fr-FR" smtClean="0"/>
              <a:t>‹N°›</a:t>
            </a:fld>
            <a:endParaRPr lang="fr-FR" dirty="0"/>
          </a:p>
        </p:txBody>
      </p:sp>
      <p:sp>
        <p:nvSpPr>
          <p:cNvPr id="7" name="Slide Number Placeholder 5"/>
          <p:cNvSpPr txBox="1">
            <a:spLocks/>
          </p:cNvSpPr>
          <p:nvPr userDrawn="1"/>
        </p:nvSpPr>
        <p:spPr>
          <a:xfrm>
            <a:off x="7099033" y="4831557"/>
            <a:ext cx="512504" cy="273844"/>
          </a:xfrm>
          <a:prstGeom prst="rect">
            <a:avLst/>
          </a:prstGeom>
        </p:spPr>
        <p:txBody>
          <a:bodyPr/>
          <a:lstStyle>
            <a:defPPr>
              <a:defRPr lang="fr-FR"/>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5C57444-D562-4BD2-923C-B47D5B46803B}" type="slidenum">
              <a:rPr lang="fr-FR" sz="1350" smtClean="0"/>
              <a:pPr/>
              <a:t>‹N°›</a:t>
            </a:fld>
            <a:endParaRPr lang="fr-FR" sz="1350" dirty="0"/>
          </a:p>
        </p:txBody>
      </p:sp>
    </p:spTree>
    <p:extLst>
      <p:ext uri="{BB962C8B-B14F-4D97-AF65-F5344CB8AC3E}">
        <p14:creationId xmlns:p14="http://schemas.microsoft.com/office/powerpoint/2010/main" val="31704295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fr-FR"/>
              <a:t>Modifiez le style du titre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r>
              <a:rPr lang="fr-FR" dirty="0"/>
              <a:t>21/09/2021</a:t>
            </a:r>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a:xfrm>
            <a:off x="6442998" y="4531022"/>
            <a:ext cx="512504" cy="273844"/>
          </a:xfrm>
          <a:prstGeom prst="rect">
            <a:avLst/>
          </a:prstGeom>
        </p:spPr>
        <p:txBody>
          <a:bodyPr/>
          <a:lstStyle/>
          <a:p>
            <a:fld id="{B5C57444-D562-4BD2-923C-B47D5B46803B}" type="slidenum">
              <a:rPr lang="fr-FR" smtClean="0"/>
              <a:t>‹N°›</a:t>
            </a:fld>
            <a:endParaRPr lang="fr-FR"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10" name="Slide Number Placeholder 5"/>
          <p:cNvSpPr txBox="1">
            <a:spLocks/>
          </p:cNvSpPr>
          <p:nvPr userDrawn="1"/>
        </p:nvSpPr>
        <p:spPr>
          <a:xfrm>
            <a:off x="7099033" y="4831557"/>
            <a:ext cx="512504" cy="273844"/>
          </a:xfrm>
          <a:prstGeom prst="rect">
            <a:avLst/>
          </a:prstGeom>
        </p:spPr>
        <p:txBody>
          <a:bodyPr/>
          <a:lstStyle>
            <a:defPPr>
              <a:defRPr lang="fr-FR"/>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5C57444-D562-4BD2-923C-B47D5B46803B}" type="slidenum">
              <a:rPr lang="fr-FR" sz="1350" smtClean="0"/>
              <a:pPr/>
              <a:t>‹N°›</a:t>
            </a:fld>
            <a:endParaRPr lang="fr-FR" sz="1350" dirty="0"/>
          </a:p>
        </p:txBody>
      </p:sp>
    </p:spTree>
    <p:extLst>
      <p:ext uri="{BB962C8B-B14F-4D97-AF65-F5344CB8AC3E}">
        <p14:creationId xmlns:p14="http://schemas.microsoft.com/office/powerpoint/2010/main" val="1968761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pic>
        <p:nvPicPr>
          <p:cNvPr id="10" name="Image 9"/>
          <p:cNvPicPr>
            <a:picLocks noChangeAspect="1"/>
          </p:cNvPicPr>
          <p:nvPr userDrawn="1"/>
        </p:nvPicPr>
        <p:blipFill>
          <a:blip r:embed="rId2"/>
          <a:stretch>
            <a:fillRect/>
          </a:stretch>
        </p:blipFill>
        <p:spPr>
          <a:xfrm>
            <a:off x="150429" y="227500"/>
            <a:ext cx="1884715" cy="1624169"/>
          </a:xfrm>
          <a:prstGeom prst="rect">
            <a:avLst/>
          </a:prstGeom>
        </p:spPr>
      </p:pic>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XX/XX/XXXX</a:t>
            </a:r>
            <a:endParaRPr lang="fr-FR" cap="all" dirty="0"/>
          </a:p>
        </p:txBody>
      </p:sp>
      <p:sp>
        <p:nvSpPr>
          <p:cNvPr id="3" name="Espace réservé du pied de page 2"/>
          <p:cNvSpPr>
            <a:spLocks noGrp="1"/>
          </p:cNvSpPr>
          <p:nvPr>
            <p:ph type="ftr" sz="quarter" idx="11"/>
          </p:nvPr>
        </p:nvSpPr>
        <p:spPr bwMode="gray"/>
        <p:txBody>
          <a:bodyPr/>
          <a:lstStyle/>
          <a:p>
            <a:r>
              <a:rPr lang="fr-FR"/>
              <a:t>Intitulé de la direction/service interministérielle</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499742"/>
            <a:ext cx="8424000" cy="1923504"/>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39045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fr-FR"/>
              <a:t>Modifiez le style du titre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r>
              <a:rPr lang="fr-FR" dirty="0"/>
              <a:t>21/09/2021</a:t>
            </a:r>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a:xfrm>
            <a:off x="6442998" y="4531022"/>
            <a:ext cx="512504" cy="273844"/>
          </a:xfrm>
          <a:prstGeom prst="rect">
            <a:avLst/>
          </a:prstGeom>
        </p:spPr>
        <p:txBody>
          <a:bodyPr/>
          <a:lstStyle/>
          <a:p>
            <a:fld id="{B5C57444-D562-4BD2-923C-B47D5B46803B}" type="slidenum">
              <a:rPr lang="fr-FR" smtClean="0"/>
              <a:t>‹N°›</a:t>
            </a:fld>
            <a:endParaRPr lang="fr-FR" dirty="0"/>
          </a:p>
        </p:txBody>
      </p:sp>
    </p:spTree>
    <p:extLst>
      <p:ext uri="{BB962C8B-B14F-4D97-AF65-F5344CB8AC3E}">
        <p14:creationId xmlns:p14="http://schemas.microsoft.com/office/powerpoint/2010/main" val="24571495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FR" dirty="0"/>
              <a:t>21/09/2021</a:t>
            </a:r>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a:xfrm>
            <a:off x="6442998" y="4531022"/>
            <a:ext cx="512504" cy="273844"/>
          </a:xfrm>
          <a:prstGeom prst="rect">
            <a:avLst/>
          </a:prstGeom>
        </p:spPr>
        <p:txBody>
          <a:bodyPr/>
          <a:lstStyle/>
          <a:p>
            <a:fld id="{B5C57444-D562-4BD2-923C-B47D5B46803B}" type="slidenum">
              <a:rPr lang="fr-FR" smtClean="0"/>
              <a:t>‹N°›</a:t>
            </a:fld>
            <a:endParaRPr lang="fr-FR" dirty="0"/>
          </a:p>
        </p:txBody>
      </p:sp>
      <p:sp>
        <p:nvSpPr>
          <p:cNvPr id="7" name="Slide Number Placeholder 5"/>
          <p:cNvSpPr txBox="1">
            <a:spLocks/>
          </p:cNvSpPr>
          <p:nvPr userDrawn="1"/>
        </p:nvSpPr>
        <p:spPr>
          <a:xfrm>
            <a:off x="7099033" y="4831557"/>
            <a:ext cx="512504" cy="273844"/>
          </a:xfrm>
          <a:prstGeom prst="rect">
            <a:avLst/>
          </a:prstGeom>
        </p:spPr>
        <p:txBody>
          <a:bodyPr/>
          <a:lstStyle>
            <a:defPPr>
              <a:defRPr lang="fr-FR"/>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5C57444-D562-4BD2-923C-B47D5B46803B}" type="slidenum">
              <a:rPr lang="fr-FR" sz="1350" smtClean="0"/>
              <a:pPr/>
              <a:t>‹N°›</a:t>
            </a:fld>
            <a:endParaRPr lang="fr-FR" sz="1350" dirty="0"/>
          </a:p>
        </p:txBody>
      </p:sp>
    </p:spTree>
    <p:extLst>
      <p:ext uri="{BB962C8B-B14F-4D97-AF65-F5344CB8AC3E}">
        <p14:creationId xmlns:p14="http://schemas.microsoft.com/office/powerpoint/2010/main" val="4284975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FR" dirty="0"/>
              <a:t>21/09/2021</a:t>
            </a:r>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a:xfrm>
            <a:off x="6442998" y="4531022"/>
            <a:ext cx="512504" cy="273844"/>
          </a:xfrm>
          <a:prstGeom prst="rect">
            <a:avLst/>
          </a:prstGeom>
        </p:spPr>
        <p:txBody>
          <a:bodyPr/>
          <a:lstStyle/>
          <a:p>
            <a:fld id="{B5C57444-D562-4BD2-923C-B47D5B46803B}" type="slidenum">
              <a:rPr lang="fr-FR" smtClean="0"/>
              <a:t>‹N°›</a:t>
            </a:fld>
            <a:endParaRPr lang="fr-FR" dirty="0"/>
          </a:p>
        </p:txBody>
      </p:sp>
    </p:spTree>
    <p:extLst>
      <p:ext uri="{BB962C8B-B14F-4D97-AF65-F5344CB8AC3E}">
        <p14:creationId xmlns:p14="http://schemas.microsoft.com/office/powerpoint/2010/main" val="25973068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fr-FR"/>
              <a:t>Modifiez le style du titre</a:t>
            </a:r>
            <a:endParaRPr lang="en-US"/>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r-FR"/>
              <a:t>Modifiez le style des sous-titres du masque</a:t>
            </a:r>
            <a:endParaRPr lang="en-US"/>
          </a:p>
        </p:txBody>
      </p:sp>
      <p:sp>
        <p:nvSpPr>
          <p:cNvPr id="4" name="Date Placeholder 3"/>
          <p:cNvSpPr>
            <a:spLocks noGrp="1"/>
          </p:cNvSpPr>
          <p:nvPr>
            <p:ph type="dt" sz="half" idx="10"/>
          </p:nvPr>
        </p:nvSpPr>
        <p:spPr/>
        <p:txBody>
          <a:bodyPr/>
          <a:lstStyle/>
          <a:p>
            <a:r>
              <a:rPr lang="fr-FR"/>
              <a:t>15/12/2022</a:t>
            </a: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C57444-D562-4BD2-923C-B47D5B46803B}" type="slidenum">
              <a:rPr lang="fr-FR" smtClean="0"/>
              <a:t>‹N°›</a:t>
            </a:fld>
            <a:endParaRPr lang="fr-FR"/>
          </a:p>
        </p:txBody>
      </p:sp>
    </p:spTree>
    <p:extLst>
      <p:ext uri="{BB962C8B-B14F-4D97-AF65-F5344CB8AC3E}">
        <p14:creationId xmlns:p14="http://schemas.microsoft.com/office/powerpoint/2010/main" val="20316603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r>
              <a:rPr lang="fr-FR"/>
              <a:t>15/12/2022</a:t>
            </a: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C57444-D562-4BD2-923C-B47D5B46803B}" type="slidenum">
              <a:rPr lang="fr-FR" smtClean="0"/>
              <a:t>‹N°›</a:t>
            </a:fld>
            <a:endParaRPr lang="fr-FR"/>
          </a:p>
        </p:txBody>
      </p:sp>
    </p:spTree>
    <p:extLst>
      <p:ext uri="{BB962C8B-B14F-4D97-AF65-F5344CB8AC3E}">
        <p14:creationId xmlns:p14="http://schemas.microsoft.com/office/powerpoint/2010/main" val="2070331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fr-FR"/>
              <a:t>Modifiez le style du titre</a:t>
            </a:r>
            <a:endParaRPr lang="en-US"/>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r>
              <a:rPr lang="fr-FR"/>
              <a:t>15/12/2022</a:t>
            </a: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C57444-D562-4BD2-923C-B47D5B46803B}" type="slidenum">
              <a:rPr lang="fr-FR" smtClean="0"/>
              <a:t>‹N°›</a:t>
            </a:fld>
            <a:endParaRPr lang="fr-FR"/>
          </a:p>
        </p:txBody>
      </p:sp>
    </p:spTree>
    <p:extLst>
      <p:ext uri="{BB962C8B-B14F-4D97-AF65-F5344CB8AC3E}">
        <p14:creationId xmlns:p14="http://schemas.microsoft.com/office/powerpoint/2010/main" val="18753312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508001" y="1620442"/>
            <a:ext cx="3138026" cy="2910579"/>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a:spLocks noGrp="1"/>
          </p:cNvSpPr>
          <p:nvPr>
            <p:ph sz="half" idx="2"/>
          </p:nvPr>
        </p:nvSpPr>
        <p:spPr>
          <a:xfrm>
            <a:off x="3817477" y="1620442"/>
            <a:ext cx="3138026" cy="291058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4"/>
          <p:cNvSpPr>
            <a:spLocks noGrp="1"/>
          </p:cNvSpPr>
          <p:nvPr>
            <p:ph type="dt" sz="half" idx="10"/>
          </p:nvPr>
        </p:nvSpPr>
        <p:spPr/>
        <p:txBody>
          <a:bodyPr/>
          <a:lstStyle/>
          <a:p>
            <a:r>
              <a:rPr lang="fr-FR"/>
              <a:t>15/12/2022</a:t>
            </a: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5C57444-D562-4BD2-923C-B47D5B46803B}" type="slidenum">
              <a:rPr lang="fr-FR" smtClean="0"/>
              <a:t>‹N°›</a:t>
            </a:fld>
            <a:endParaRPr lang="fr-FR"/>
          </a:p>
        </p:txBody>
      </p:sp>
    </p:spTree>
    <p:extLst>
      <p:ext uri="{BB962C8B-B14F-4D97-AF65-F5344CB8AC3E}">
        <p14:creationId xmlns:p14="http://schemas.microsoft.com/office/powerpoint/2010/main" val="24118096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Modifiez les styles du texte du masque</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Modifiez les styles du texte du masque</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r>
              <a:rPr lang="fr-FR"/>
              <a:t>15/12/2022</a:t>
            </a: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5C57444-D562-4BD2-923C-B47D5B46803B}" type="slidenum">
              <a:rPr lang="fr-FR" smtClean="0"/>
              <a:t>‹N°›</a:t>
            </a:fld>
            <a:endParaRPr lang="fr-FR"/>
          </a:p>
        </p:txBody>
      </p:sp>
    </p:spTree>
    <p:extLst>
      <p:ext uri="{BB962C8B-B14F-4D97-AF65-F5344CB8AC3E}">
        <p14:creationId xmlns:p14="http://schemas.microsoft.com/office/powerpoint/2010/main" val="687499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r>
              <a:rPr lang="fr-FR"/>
              <a:t>15/12/2022</a:t>
            </a: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5C57444-D562-4BD2-923C-B47D5B46803B}" type="slidenum">
              <a:rPr lang="fr-FR" smtClean="0"/>
              <a:t>‹N°›</a:t>
            </a:fld>
            <a:endParaRPr lang="fr-FR"/>
          </a:p>
        </p:txBody>
      </p:sp>
    </p:spTree>
    <p:extLst>
      <p:ext uri="{BB962C8B-B14F-4D97-AF65-F5344CB8AC3E}">
        <p14:creationId xmlns:p14="http://schemas.microsoft.com/office/powerpoint/2010/main" val="27536278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r-FR"/>
              <a:t>15/12/2022</a:t>
            </a: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5C57444-D562-4BD2-923C-B47D5B46803B}" type="slidenum">
              <a:rPr lang="fr-FR" smtClean="0"/>
              <a:t>‹N°›</a:t>
            </a:fld>
            <a:endParaRPr lang="fr-FR"/>
          </a:p>
        </p:txBody>
      </p:sp>
    </p:spTree>
    <p:extLst>
      <p:ext uri="{BB962C8B-B14F-4D97-AF65-F5344CB8AC3E}">
        <p14:creationId xmlns:p14="http://schemas.microsoft.com/office/powerpoint/2010/main" val="1288614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fr-FR"/>
              <a:t>Modifiez le style du titre</a:t>
            </a:r>
            <a:endParaRPr lang="en-US"/>
          </a:p>
        </p:txBody>
      </p:sp>
      <p:sp>
        <p:nvSpPr>
          <p:cNvPr id="3" name="Content Placeholder 2"/>
          <p:cNvSpPr>
            <a:spLocks noGrp="1"/>
          </p:cNvSpPr>
          <p:nvPr>
            <p:ph idx="1"/>
          </p:nvPr>
        </p:nvSpPr>
        <p:spPr>
          <a:xfrm>
            <a:off x="3570346" y="386193"/>
            <a:ext cx="3385156" cy="4144828"/>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fr-FR"/>
              <a:t>Modifiez les styles du texte du masque</a:t>
            </a:r>
          </a:p>
        </p:txBody>
      </p:sp>
      <p:sp>
        <p:nvSpPr>
          <p:cNvPr id="5" name="Date Placeholder 4"/>
          <p:cNvSpPr>
            <a:spLocks noGrp="1"/>
          </p:cNvSpPr>
          <p:nvPr>
            <p:ph type="dt" sz="half" idx="10"/>
          </p:nvPr>
        </p:nvSpPr>
        <p:spPr/>
        <p:txBody>
          <a:bodyPr/>
          <a:lstStyle/>
          <a:p>
            <a:r>
              <a:rPr lang="fr-FR"/>
              <a:t>15/12/2022</a:t>
            </a: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5C57444-D562-4BD2-923C-B47D5B46803B}" type="slidenum">
              <a:rPr lang="fr-FR" smtClean="0"/>
              <a:t>‹N°›</a:t>
            </a:fld>
            <a:endParaRPr lang="fr-FR"/>
          </a:p>
        </p:txBody>
      </p:sp>
    </p:spTree>
    <p:extLst>
      <p:ext uri="{BB962C8B-B14F-4D97-AF65-F5344CB8AC3E}">
        <p14:creationId xmlns:p14="http://schemas.microsoft.com/office/powerpoint/2010/main" val="4666685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fr-FR"/>
              <a:t>Modifiez le style du titre</a:t>
            </a:r>
            <a:endParaRPr lang="en-US"/>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fr-FR"/>
              <a:t>Cliquez sur l'icône pour ajouter une image</a:t>
            </a:r>
            <a:endParaRPr lang="en-US"/>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Modifiez les styles du texte du masque</a:t>
            </a:r>
          </a:p>
        </p:txBody>
      </p:sp>
      <p:sp>
        <p:nvSpPr>
          <p:cNvPr id="5" name="Date Placeholder 4"/>
          <p:cNvSpPr>
            <a:spLocks noGrp="1"/>
          </p:cNvSpPr>
          <p:nvPr>
            <p:ph type="dt" sz="half" idx="10"/>
          </p:nvPr>
        </p:nvSpPr>
        <p:spPr/>
        <p:txBody>
          <a:bodyPr/>
          <a:lstStyle/>
          <a:p>
            <a:r>
              <a:rPr lang="fr-FR"/>
              <a:t>15/12/2022</a:t>
            </a: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5C57444-D562-4BD2-923C-B47D5B46803B}" type="slidenum">
              <a:rPr lang="fr-FR" smtClean="0"/>
              <a:t>‹N°›</a:t>
            </a:fld>
            <a:endParaRPr lang="fr-FR"/>
          </a:p>
        </p:txBody>
      </p:sp>
    </p:spTree>
    <p:extLst>
      <p:ext uri="{BB962C8B-B14F-4D97-AF65-F5344CB8AC3E}">
        <p14:creationId xmlns:p14="http://schemas.microsoft.com/office/powerpoint/2010/main" val="3344451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fr-FR"/>
              <a:t>Modifiez le style du titre</a:t>
            </a:r>
            <a:endParaRPr lang="en-US"/>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r>
              <a:rPr lang="fr-FR"/>
              <a:t>15/12/2022</a:t>
            </a: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C57444-D562-4BD2-923C-B47D5B46803B}" type="slidenum">
              <a:rPr lang="fr-FR" smtClean="0"/>
              <a:t>‹N°›</a:t>
            </a:fld>
            <a:endParaRPr lang="fr-FR"/>
          </a:p>
        </p:txBody>
      </p:sp>
    </p:spTree>
    <p:extLst>
      <p:ext uri="{BB962C8B-B14F-4D97-AF65-F5344CB8AC3E}">
        <p14:creationId xmlns:p14="http://schemas.microsoft.com/office/powerpoint/2010/main" val="21711430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fr-FR"/>
              <a:t>Modifiez le style du titre</a:t>
            </a:r>
            <a:endParaRPr lang="en-US"/>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r>
              <a:rPr lang="fr-FR"/>
              <a:t>15/12/2022</a:t>
            </a: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C57444-D562-4BD2-923C-B47D5B46803B}" type="slidenum">
              <a:rPr lang="fr-FR" smtClean="0"/>
              <a:t>‹N°›</a:t>
            </a:fld>
            <a:endParaRPr lang="fr-FR"/>
          </a:p>
        </p:txBody>
      </p:sp>
      <p:sp>
        <p:nvSpPr>
          <p:cNvPr id="20" name="TextBox 19"/>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a:ln w="3175" cmpd="sng">
                  <a:noFill/>
                </a:ln>
                <a:solidFill>
                  <a:schemeClr val="accent1">
                    <a:lumMod val="60000"/>
                    <a:lumOff val="40000"/>
                  </a:schemeClr>
                </a:solidFill>
                <a:latin typeface="Arial"/>
              </a:rPr>
              <a:t>”</a:t>
            </a:r>
            <a:endParaRPr lang="en-US" sz="1350">
              <a:solidFill>
                <a:schemeClr val="accent1">
                  <a:lumMod val="60000"/>
                  <a:lumOff val="40000"/>
                </a:schemeClr>
              </a:solidFill>
              <a:latin typeface="Arial"/>
            </a:endParaRPr>
          </a:p>
        </p:txBody>
      </p:sp>
    </p:spTree>
    <p:extLst>
      <p:ext uri="{BB962C8B-B14F-4D97-AF65-F5344CB8AC3E}">
        <p14:creationId xmlns:p14="http://schemas.microsoft.com/office/powerpoint/2010/main" val="14233336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fr-FR"/>
              <a:t>Modifiez le style du titre</a:t>
            </a:r>
            <a:endParaRPr lang="en-US"/>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r>
              <a:rPr lang="fr-FR"/>
              <a:t>15/12/2022</a:t>
            </a: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C57444-D562-4BD2-923C-B47D5B46803B}" type="slidenum">
              <a:rPr lang="fr-FR" smtClean="0"/>
              <a:t>‹N°›</a:t>
            </a:fld>
            <a:endParaRPr lang="fr-FR"/>
          </a:p>
        </p:txBody>
      </p:sp>
    </p:spTree>
    <p:extLst>
      <p:ext uri="{BB962C8B-B14F-4D97-AF65-F5344CB8AC3E}">
        <p14:creationId xmlns:p14="http://schemas.microsoft.com/office/powerpoint/2010/main" val="12243681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fr-FR"/>
              <a:t>Modifiez le style du titre</a:t>
            </a:r>
            <a:endParaRPr lang="en-US"/>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r>
              <a:rPr lang="fr-FR"/>
              <a:t>15/12/2022</a:t>
            </a: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C57444-D562-4BD2-923C-B47D5B46803B}" type="slidenum">
              <a:rPr lang="fr-FR" smtClean="0"/>
              <a:t>‹N°›</a:t>
            </a:fld>
            <a:endParaRPr lang="fr-FR"/>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795458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fr-FR"/>
              <a:t>Modifiez le style du titre</a:t>
            </a:r>
            <a:endParaRPr lang="en-US"/>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r>
              <a:rPr lang="fr-FR"/>
              <a:t>15/12/2022</a:t>
            </a: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C57444-D562-4BD2-923C-B47D5B46803B}" type="slidenum">
              <a:rPr lang="fr-FR" smtClean="0"/>
              <a:t>‹N°›</a:t>
            </a:fld>
            <a:endParaRPr lang="fr-FR"/>
          </a:p>
        </p:txBody>
      </p:sp>
    </p:spTree>
    <p:extLst>
      <p:ext uri="{BB962C8B-B14F-4D97-AF65-F5344CB8AC3E}">
        <p14:creationId xmlns:p14="http://schemas.microsoft.com/office/powerpoint/2010/main" val="24169105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r>
              <a:rPr lang="fr-FR"/>
              <a:t>15/12/2022</a:t>
            </a: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C57444-D562-4BD2-923C-B47D5B46803B}" type="slidenum">
              <a:rPr lang="fr-FR" smtClean="0"/>
              <a:t>‹N°›</a:t>
            </a:fld>
            <a:endParaRPr lang="fr-FR"/>
          </a:p>
        </p:txBody>
      </p:sp>
    </p:spTree>
    <p:extLst>
      <p:ext uri="{BB962C8B-B14F-4D97-AF65-F5344CB8AC3E}">
        <p14:creationId xmlns:p14="http://schemas.microsoft.com/office/powerpoint/2010/main" val="182192015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fr-FR"/>
              <a:t>Modifiez le style du titre</a:t>
            </a:r>
            <a:endParaRPr lang="en-US"/>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r>
              <a:rPr lang="fr-FR"/>
              <a:t>15/12/2022</a:t>
            </a: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C57444-D562-4BD2-923C-B47D5B46803B}" type="slidenum">
              <a:rPr lang="fr-FR" smtClean="0"/>
              <a:t>‹N°›</a:t>
            </a:fld>
            <a:endParaRPr lang="fr-FR"/>
          </a:p>
        </p:txBody>
      </p:sp>
    </p:spTree>
    <p:extLst>
      <p:ext uri="{BB962C8B-B14F-4D97-AF65-F5344CB8AC3E}">
        <p14:creationId xmlns:p14="http://schemas.microsoft.com/office/powerpoint/2010/main" val="3890797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06400"/>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359999" y="900000"/>
            <a:ext cx="8424000" cy="720000"/>
          </a:xfrm>
        </p:spPr>
        <p:txBody>
          <a:bodyPr/>
          <a:lstStyle/>
          <a:p>
            <a:r>
              <a:rPr lang="fr-FR" noProof="0" dirty="0"/>
              <a:t>Titre</a:t>
            </a:r>
            <a:endParaRPr lang="fr-FR" dirty="0"/>
          </a:p>
        </p:txBody>
      </p:sp>
      <p:sp>
        <p:nvSpPr>
          <p:cNvPr id="5" name="Espace réservé de la date 4"/>
          <p:cNvSpPr>
            <a:spLocks noGrp="1"/>
          </p:cNvSpPr>
          <p:nvPr>
            <p:ph type="dt" sz="half" idx="10"/>
          </p:nvPr>
        </p:nvSpPr>
        <p:spPr bwMode="gray"/>
        <p:txBody>
          <a:bodyPr/>
          <a:lstStyle/>
          <a:p>
            <a:pPr algn="r"/>
            <a:r>
              <a:rPr lang="fr-FR" cap="all"/>
              <a:t>XX/XX/XXXX</a:t>
            </a:r>
            <a:endParaRPr lang="fr-FR" cap="all" dirty="0"/>
          </a:p>
        </p:txBody>
      </p:sp>
      <p:sp>
        <p:nvSpPr>
          <p:cNvPr id="6" name="Espace réservé du pied de page 5"/>
          <p:cNvSpPr>
            <a:spLocks noGrp="1"/>
          </p:cNvSpPr>
          <p:nvPr>
            <p:ph type="ftr" sz="quarter" idx="11"/>
          </p:nvPr>
        </p:nvSpPr>
        <p:spPr bwMode="gray"/>
        <p:txBody>
          <a:bodyPr/>
          <a:lstStyle/>
          <a:p>
            <a:r>
              <a:rPr lang="fr-FR" dirty="0"/>
              <a:t>Intitulé de la direction/service interministérielle</a:t>
            </a:r>
          </a:p>
        </p:txBody>
      </p:sp>
      <p:sp>
        <p:nvSpPr>
          <p:cNvPr id="7" name="Espace réservé du numéro de diapositive 6"/>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9" name="Espace réservé du contenu 8"/>
          <p:cNvSpPr>
            <a:spLocks noGrp="1"/>
          </p:cNvSpPr>
          <p:nvPr>
            <p:ph sz="quarter" idx="14" hasCustomPrompt="1"/>
          </p:nvPr>
        </p:nvSpPr>
        <p:spPr bwMode="gray">
          <a:xfrm>
            <a:off x="359998" y="1836000"/>
            <a:ext cx="8424000" cy="2574000"/>
          </a:xfrm>
        </p:spPr>
        <p:txBody>
          <a:bodyPr/>
          <a:lstStyle>
            <a:lvl1pPr>
              <a:defRPr/>
            </a:lvl1pPr>
            <a:lvl2pPr>
              <a:defRPr/>
            </a:lvl2pPr>
            <a:lvl3pPr>
              <a:defRPr/>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r>
              <a:rPr lang="fr-FR" dirty="0"/>
              <a:t>21/09/2021</a:t>
            </a:r>
          </a:p>
        </p:txBody>
      </p:sp>
      <p:sp>
        <p:nvSpPr>
          <p:cNvPr id="5" name="Footer Placeholder 4"/>
          <p:cNvSpPr>
            <a:spLocks noGrp="1"/>
          </p:cNvSpPr>
          <p:nvPr>
            <p:ph type="ftr" sz="quarter" idx="11"/>
          </p:nvPr>
        </p:nvSpPr>
        <p:spPr/>
        <p:txBody>
          <a:bodyPr/>
          <a:lstStyle/>
          <a:p>
            <a:endParaRPr lang="fr-FR" dirty="0"/>
          </a:p>
        </p:txBody>
      </p:sp>
      <p:sp>
        <p:nvSpPr>
          <p:cNvPr id="20" name="Slide Number Placeholder 5"/>
          <p:cNvSpPr>
            <a:spLocks noGrp="1"/>
          </p:cNvSpPr>
          <p:nvPr>
            <p:ph type="sldNum" sz="quarter" idx="12"/>
          </p:nvPr>
        </p:nvSpPr>
        <p:spPr>
          <a:xfrm>
            <a:off x="7099033" y="4831557"/>
            <a:ext cx="512504" cy="273844"/>
          </a:xfrm>
          <a:prstGeom prst="rect">
            <a:avLst/>
          </a:prstGeom>
        </p:spPr>
        <p:txBody>
          <a:bodyPr/>
          <a:lstStyle>
            <a:lvl1pPr>
              <a:defRPr>
                <a:solidFill>
                  <a:schemeClr val="bg1"/>
                </a:solidFill>
              </a:defRPr>
            </a:lvl1pPr>
          </a:lstStyle>
          <a:p>
            <a:fld id="{B5C57444-D562-4BD2-923C-B47D5B46803B}" type="slidenum">
              <a:rPr lang="fr-FR" smtClean="0"/>
              <a:pPr/>
              <a:t>‹N°›</a:t>
            </a:fld>
            <a:endParaRPr lang="fr-FR" dirty="0"/>
          </a:p>
        </p:txBody>
      </p:sp>
    </p:spTree>
    <p:extLst>
      <p:ext uri="{BB962C8B-B14F-4D97-AF65-F5344CB8AC3E}">
        <p14:creationId xmlns:p14="http://schemas.microsoft.com/office/powerpoint/2010/main" val="2029840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FR" dirty="0"/>
              <a:t>21/09/2021</a:t>
            </a:r>
          </a:p>
        </p:txBody>
      </p:sp>
      <p:sp>
        <p:nvSpPr>
          <p:cNvPr id="5" name="Footer Placeholder 4"/>
          <p:cNvSpPr>
            <a:spLocks noGrp="1"/>
          </p:cNvSpPr>
          <p:nvPr>
            <p:ph type="ftr" sz="quarter" idx="11"/>
          </p:nvPr>
        </p:nvSpPr>
        <p:spPr/>
        <p:txBody>
          <a:bodyPr/>
          <a:lstStyle/>
          <a:p>
            <a:endParaRPr lang="fr-FR" dirty="0"/>
          </a:p>
        </p:txBody>
      </p:sp>
      <p:sp>
        <p:nvSpPr>
          <p:cNvPr id="7" name="Slide Number Placeholder 5"/>
          <p:cNvSpPr>
            <a:spLocks noGrp="1"/>
          </p:cNvSpPr>
          <p:nvPr>
            <p:ph type="sldNum" sz="quarter" idx="12"/>
          </p:nvPr>
        </p:nvSpPr>
        <p:spPr>
          <a:xfrm>
            <a:off x="7099033" y="4831557"/>
            <a:ext cx="512504" cy="273844"/>
          </a:xfrm>
          <a:prstGeom prst="rect">
            <a:avLst/>
          </a:prstGeom>
        </p:spPr>
        <p:txBody>
          <a:bodyPr/>
          <a:lstStyle>
            <a:lvl1pPr>
              <a:defRPr>
                <a:solidFill>
                  <a:schemeClr val="bg1"/>
                </a:solidFill>
              </a:defRPr>
            </a:lvl1pPr>
          </a:lstStyle>
          <a:p>
            <a:fld id="{B5C57444-D562-4BD2-923C-B47D5B46803B}" type="slidenum">
              <a:rPr lang="fr-FR" smtClean="0"/>
              <a:pPr/>
              <a:t>‹N°›</a:t>
            </a:fld>
            <a:endParaRPr lang="fr-FR" dirty="0"/>
          </a:p>
        </p:txBody>
      </p:sp>
    </p:spTree>
    <p:extLst>
      <p:ext uri="{BB962C8B-B14F-4D97-AF65-F5344CB8AC3E}">
        <p14:creationId xmlns:p14="http://schemas.microsoft.com/office/powerpoint/2010/main" val="2189818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fr-FR"/>
              <a:t>Modifiez le style du titre</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r>
              <a:rPr lang="fr-FR" dirty="0"/>
              <a:t>21/09/2021</a:t>
            </a:r>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a:xfrm>
            <a:off x="6442998" y="4531022"/>
            <a:ext cx="512504" cy="273844"/>
          </a:xfrm>
          <a:prstGeom prst="rect">
            <a:avLst/>
          </a:prstGeom>
        </p:spPr>
        <p:txBody>
          <a:bodyPr/>
          <a:lstStyle/>
          <a:p>
            <a:fld id="{B5C57444-D562-4BD2-923C-B47D5B46803B}" type="slidenum">
              <a:rPr lang="fr-FR" smtClean="0"/>
              <a:t>‹N°›</a:t>
            </a:fld>
            <a:endParaRPr lang="fr-FR" dirty="0"/>
          </a:p>
        </p:txBody>
      </p:sp>
      <p:sp>
        <p:nvSpPr>
          <p:cNvPr id="8" name="Slide Number Placeholder 5"/>
          <p:cNvSpPr txBox="1">
            <a:spLocks/>
          </p:cNvSpPr>
          <p:nvPr userDrawn="1"/>
        </p:nvSpPr>
        <p:spPr>
          <a:xfrm>
            <a:off x="7099033" y="4831557"/>
            <a:ext cx="512504" cy="273844"/>
          </a:xfrm>
          <a:prstGeom prst="rect">
            <a:avLst/>
          </a:prstGeom>
        </p:spPr>
        <p:txBody>
          <a:bodyPr/>
          <a:lstStyle>
            <a:defPPr>
              <a:defRPr lang="fr-FR"/>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5C57444-D562-4BD2-923C-B47D5B46803B}" type="slidenum">
              <a:rPr lang="fr-FR" sz="1350" smtClean="0"/>
              <a:pPr/>
              <a:t>‹N°›</a:t>
            </a:fld>
            <a:endParaRPr lang="fr-FR" sz="1350" dirty="0"/>
          </a:p>
        </p:txBody>
      </p:sp>
    </p:spTree>
    <p:extLst>
      <p:ext uri="{BB962C8B-B14F-4D97-AF65-F5344CB8AC3E}">
        <p14:creationId xmlns:p14="http://schemas.microsoft.com/office/powerpoint/2010/main" val="3490234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17" Type="http://schemas.openxmlformats.org/officeDocument/2006/relationships/theme" Target="../theme/theme2.xml"/><Relationship Id="rId2" Type="http://schemas.openxmlformats.org/officeDocument/2006/relationships/slideLayout" Target="../slideLayouts/slideLayout8.xml"/><Relationship Id="rId16" Type="http://schemas.openxmlformats.org/officeDocument/2006/relationships/slideLayout" Target="../slideLayouts/slideLayout22.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slideLayout" Target="../slideLayouts/slideLayout2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theme" Target="../theme/theme3.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a:t>XX/XX/XXXX</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dirty="0"/>
              <a:t>Intitulé de la direction/service interministérielle</a:t>
            </a:r>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Image 10"/>
          <p:cNvPicPr>
            <a:picLocks noChangeAspect="1"/>
          </p:cNvPicPr>
          <p:nvPr userDrawn="1"/>
        </p:nvPicPr>
        <p:blipFill>
          <a:blip r:embed="rId8"/>
          <a:stretch>
            <a:fillRect/>
          </a:stretch>
        </p:blipFill>
        <p:spPr>
          <a:xfrm>
            <a:off x="312093" y="142902"/>
            <a:ext cx="731515" cy="630389"/>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 id="2147483798" r:id="rId6"/>
  </p:sldLayoutIdLst>
  <p:hf hdr="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userDrawn="1"/>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r>
              <a:rPr lang="fr-FR" dirty="0"/>
              <a:t>21/09/2021</a:t>
            </a:r>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fr-FR" dirty="0"/>
          </a:p>
        </p:txBody>
      </p:sp>
      <p:sp>
        <p:nvSpPr>
          <p:cNvPr id="30" name="Slide Number Placeholder 5"/>
          <p:cNvSpPr>
            <a:spLocks noGrp="1"/>
          </p:cNvSpPr>
          <p:nvPr>
            <p:ph type="sldNum" sz="quarter" idx="4"/>
          </p:nvPr>
        </p:nvSpPr>
        <p:spPr>
          <a:xfrm>
            <a:off x="7099033" y="4831557"/>
            <a:ext cx="512504" cy="273844"/>
          </a:xfrm>
          <a:prstGeom prst="rect">
            <a:avLst/>
          </a:prstGeom>
        </p:spPr>
        <p:txBody>
          <a:bodyPr/>
          <a:lstStyle>
            <a:lvl1pPr>
              <a:defRPr>
                <a:solidFill>
                  <a:schemeClr val="bg1"/>
                </a:solidFill>
              </a:defRPr>
            </a:lvl1pPr>
          </a:lstStyle>
          <a:p>
            <a:fld id="{B5C57444-D562-4BD2-923C-B47D5B46803B}" type="slidenum">
              <a:rPr lang="fr-FR" smtClean="0"/>
              <a:pPr/>
              <a:t>‹N°›</a:t>
            </a:fld>
            <a:endParaRPr lang="fr-FR" dirty="0"/>
          </a:p>
        </p:txBody>
      </p:sp>
    </p:spTree>
    <p:extLst>
      <p:ext uri="{BB962C8B-B14F-4D97-AF65-F5344CB8AC3E}">
        <p14:creationId xmlns:p14="http://schemas.microsoft.com/office/powerpoint/2010/main" val="3860740130"/>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Lst>
  <p:hf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fr-FR"/>
              <a:t>Modifiez le style du titre</a:t>
            </a:r>
            <a:endParaRPr lang="en-US"/>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r>
              <a:rPr lang="fr-FR"/>
              <a:t>15/12/2022</a:t>
            </a:r>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fld id="{B5C57444-D562-4BD2-923C-B47D5B46803B}" type="slidenum">
              <a:rPr lang="fr-FR" smtClean="0"/>
              <a:t>‹N°›</a:t>
            </a:fld>
            <a:endParaRPr lang="fr-FR"/>
          </a:p>
        </p:txBody>
      </p:sp>
    </p:spTree>
    <p:extLst>
      <p:ext uri="{BB962C8B-B14F-4D97-AF65-F5344CB8AC3E}">
        <p14:creationId xmlns:p14="http://schemas.microsoft.com/office/powerpoint/2010/main" val="4007057790"/>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 id="2147483843" r:id="rId13"/>
    <p:sldLayoutId id="2147483844" r:id="rId14"/>
    <p:sldLayoutId id="2147483845" r:id="rId15"/>
    <p:sldLayoutId id="2147483846" r:id="rId16"/>
  </p:sldLayoutIdLst>
  <p:hf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chart" Target="../charts/chart1.xml"/><Relationship Id="rId7"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8.xml"/><Relationship Id="rId5" Type="http://schemas.openxmlformats.org/officeDocument/2006/relationships/image" Target="../media/image15.png"/><Relationship Id="rId4" Type="http://schemas.openxmlformats.org/officeDocument/2006/relationships/image" Target="../media/image14.png"/></Relationships>
</file>

<file path=ppt/slides/_rels/slide27.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extranet.reformedesattributions.logement.gouv.f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endParaRPr lang="fr-FR"/>
          </a:p>
        </p:txBody>
      </p:sp>
      <p:sp>
        <p:nvSpPr>
          <p:cNvPr id="7" name="Espace réservé de la date 6"/>
          <p:cNvSpPr>
            <a:spLocks noGrp="1"/>
          </p:cNvSpPr>
          <p:nvPr>
            <p:ph type="dt" sz="half" idx="10"/>
          </p:nvPr>
        </p:nvSpPr>
        <p:spPr/>
        <p:txBody>
          <a:bodyPr/>
          <a:lstStyle/>
          <a:p>
            <a:r>
              <a:rPr lang="fr-FR"/>
              <a:t>XX/XX/XXXX</a:t>
            </a:r>
            <a:endParaRPr lang="fr-FR" dirty="0"/>
          </a:p>
        </p:txBody>
      </p:sp>
      <p:sp>
        <p:nvSpPr>
          <p:cNvPr id="8" name="Espace réservé du pied de page 7"/>
          <p:cNvSpPr>
            <a:spLocks noGrp="1"/>
          </p:cNvSpPr>
          <p:nvPr>
            <p:ph type="ftr" sz="quarter" idx="11"/>
          </p:nvPr>
        </p:nvSpPr>
        <p:spPr/>
        <p:txBody>
          <a:bodyPr/>
          <a:lstStyle/>
          <a:p>
            <a:r>
              <a:rPr lang="fr-FR" dirty="0"/>
              <a:t>Direction de l’habitat de l’urbanisme et des paysages</a:t>
            </a:r>
          </a:p>
          <a:p>
            <a:r>
              <a:rPr lang="fr-FR" dirty="0"/>
              <a:t>Bureau de la réglementation des attributions et du suivi du DALO</a:t>
            </a:r>
          </a:p>
        </p:txBody>
      </p:sp>
      <p:sp>
        <p:nvSpPr>
          <p:cNvPr id="9" name="Espace réservé du numéro de diapositive 8"/>
          <p:cNvSpPr>
            <a:spLocks noGrp="1"/>
          </p:cNvSpPr>
          <p:nvPr>
            <p:ph type="sldNum" sz="quarter" idx="12"/>
          </p:nvPr>
        </p:nvSpPr>
        <p:spPr/>
        <p:txBody>
          <a:bodyPr/>
          <a:lstStyle/>
          <a:p>
            <a:fld id="{10C140CD-8AED-46FF-A9A2-77308F3F39AE}" type="slidenum">
              <a:rPr lang="fr-FR" smtClean="0"/>
              <a:pPr/>
              <a:t>1</a:t>
            </a:fld>
            <a:endParaRPr lang="fr-FR" dirty="0"/>
          </a:p>
        </p:txBody>
      </p:sp>
    </p:spTree>
    <p:extLst>
      <p:ext uri="{BB962C8B-B14F-4D97-AF65-F5344CB8AC3E}">
        <p14:creationId xmlns:p14="http://schemas.microsoft.com/office/powerpoint/2010/main" val="6242969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lstStyle/>
          <a:p>
            <a:r>
              <a:rPr lang="fr-FR" dirty="0"/>
              <a:t>Point d’avancement des </a:t>
            </a:r>
            <a:r>
              <a:rPr lang="fr-FR" dirty="0" smtClean="0"/>
              <a:t>textes </a:t>
            </a:r>
            <a:r>
              <a:rPr lang="fr-FR" dirty="0"/>
              <a:t>à prendre</a:t>
            </a:r>
          </a:p>
        </p:txBody>
      </p:sp>
      <p:sp>
        <p:nvSpPr>
          <p:cNvPr id="12" name="Espace réservé du contenu 11"/>
          <p:cNvSpPr>
            <a:spLocks noGrp="1"/>
          </p:cNvSpPr>
          <p:nvPr>
            <p:ph sz="quarter" idx="14"/>
          </p:nvPr>
        </p:nvSpPr>
        <p:spPr>
          <a:xfrm>
            <a:off x="359997" y="1836000"/>
            <a:ext cx="8424001" cy="2751974"/>
          </a:xfrm>
        </p:spPr>
        <p:txBody>
          <a:bodyPr/>
          <a:lstStyle/>
          <a:p>
            <a:pPr marL="171450" lvl="0" indent="-171450">
              <a:buFont typeface="Arial" panose="020B0604020202020204" pitchFamily="34" charset="0"/>
              <a:buChar char="•"/>
            </a:pPr>
            <a:r>
              <a:rPr lang="fr-FR" dirty="0"/>
              <a:t> Décret relatif aux modalités de mise en œuvre de l’objectif d’attribution aux sapeurs-pompiers volontaires (art. 37 loi visant à consolider notre modèle de sécurité civile et valoriser le volontariat des sapeurs-pompiers) : décret transmis au Conseil d’Etat. Nous sommes en attente de la nomination d’un rapporteur, ce qui nous permettra d’avoir une visibilité sur la sortie du décret.</a:t>
            </a:r>
          </a:p>
          <a:p>
            <a:pPr marL="171450" lvl="0" indent="-171450">
              <a:buFont typeface="Arial" panose="020B0604020202020204" pitchFamily="34" charset="0"/>
              <a:buChar char="•"/>
            </a:pPr>
            <a:endParaRPr lang="fr-FR" dirty="0"/>
          </a:p>
          <a:p>
            <a:pPr marL="171450" lvl="0" indent="-171450">
              <a:buFont typeface="Arial" panose="020B0604020202020204" pitchFamily="34" charset="0"/>
              <a:buChar char="•"/>
            </a:pPr>
            <a:r>
              <a:rPr lang="fr-FR" dirty="0"/>
              <a:t>Décret relatif aux résidences à enjeu prioritaire de mixité sociale (art. 84 loi 3DS) : le travail est en cours, notamment l’étude d’impact. Les arbitrages ne sont pas encore </a:t>
            </a:r>
            <a:r>
              <a:rPr lang="fr-FR" dirty="0" smtClean="0"/>
              <a:t>rendus </a:t>
            </a:r>
            <a:endParaRPr lang="fr-FR" dirty="0"/>
          </a:p>
          <a:p>
            <a:pPr marL="171450" lvl="0" indent="-171450">
              <a:buFont typeface="Arial" panose="020B0604020202020204" pitchFamily="34" charset="0"/>
              <a:buChar char="•"/>
            </a:pPr>
            <a:r>
              <a:rPr lang="fr-FR" dirty="0"/>
              <a:t>Il est important que les acteurs locaux </a:t>
            </a:r>
            <a:r>
              <a:rPr lang="fr-FR" dirty="0" smtClean="0"/>
              <a:t>attendent </a:t>
            </a:r>
            <a:r>
              <a:rPr lang="fr-FR" dirty="0"/>
              <a:t>la sortie du décret avant d’essayer de définir une résidence à enjeu prioritaire de mixité sociale</a:t>
            </a:r>
          </a:p>
          <a:p>
            <a:pPr marL="171450" lvl="0" indent="-171450">
              <a:buFont typeface="Arial" panose="020B0604020202020204" pitchFamily="34" charset="0"/>
              <a:buChar char="•"/>
            </a:pPr>
            <a:endParaRPr lang="fr-FR" dirty="0"/>
          </a:p>
          <a:p>
            <a:pPr marL="171450" lvl="0" indent="-171450">
              <a:buFont typeface="Arial" panose="020B0604020202020204" pitchFamily="34" charset="0"/>
              <a:buChar char="•"/>
            </a:pPr>
            <a:r>
              <a:rPr lang="fr-FR" dirty="0"/>
              <a:t>Art 78 loi 3DS : arrêté relatif au suivi semestriel des attributions </a:t>
            </a:r>
            <a:r>
              <a:rPr lang="fr-FR" dirty="0" smtClean="0"/>
              <a:t>25 % </a:t>
            </a:r>
            <a:r>
              <a:rPr lang="fr-FR" dirty="0"/>
              <a:t>ménages 1</a:t>
            </a:r>
            <a:r>
              <a:rPr lang="fr-FR" baseline="30000" dirty="0"/>
              <a:t>er</a:t>
            </a:r>
            <a:r>
              <a:rPr lang="fr-FR" dirty="0"/>
              <a:t> quartile hors QPV au préfet : groupe de travail mis en place avec 3 bailleurs, ARHLM, USH. Expérimentation en cours. Enjeu de fiabilisation des données transmises, écarts importants constatés entre SI bailleurs et SNE. </a:t>
            </a:r>
          </a:p>
          <a:p>
            <a:pPr marL="171450" lvl="0" indent="-171450">
              <a:buFont typeface="Arial" panose="020B0604020202020204" pitchFamily="34" charset="0"/>
              <a:buChar char="•"/>
            </a:pPr>
            <a:r>
              <a:rPr lang="fr-FR" dirty="0"/>
              <a:t>L’arrêté sera pris en mars/avril 2023 pour une mise en œuvre au 30 juin 2023</a:t>
            </a:r>
          </a:p>
        </p:txBody>
      </p:sp>
      <p:sp>
        <p:nvSpPr>
          <p:cNvPr id="11" name="Espace réservé du texte 10"/>
          <p:cNvSpPr>
            <a:spLocks noGrp="1"/>
          </p:cNvSpPr>
          <p:nvPr>
            <p:ph type="body" sz="quarter" idx="13"/>
          </p:nvPr>
        </p:nvSpPr>
        <p:spPr/>
        <p:txBody>
          <a:bodyPr/>
          <a:lstStyle/>
          <a:p>
            <a:pPr marL="0" indent="0">
              <a:buNone/>
            </a:pPr>
            <a:endParaRPr lang="fr-FR" dirty="0"/>
          </a:p>
        </p:txBody>
      </p:sp>
      <p:sp>
        <p:nvSpPr>
          <p:cNvPr id="2" name="Espace réservé de la date 1"/>
          <p:cNvSpPr>
            <a:spLocks noGrp="1"/>
          </p:cNvSpPr>
          <p:nvPr>
            <p:ph type="dt" sz="half" idx="10"/>
          </p:nvPr>
        </p:nvSpPr>
        <p:spPr/>
        <p:txBody>
          <a:bodyPr/>
          <a:lstStyle/>
          <a:p>
            <a:pPr algn="r"/>
            <a:r>
              <a:rPr lang="fr-FR" cap="all" dirty="0"/>
              <a:t>27/01/2023</a:t>
            </a:r>
          </a:p>
        </p:txBody>
      </p:sp>
      <p:sp>
        <p:nvSpPr>
          <p:cNvPr id="3" name="Espace réservé du pied de page 2"/>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du logement social et du suivi du DALO</a:t>
            </a:r>
          </a:p>
          <a:p>
            <a:endParaRPr lang="fr-FR"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10</a:t>
            </a:fld>
            <a:endParaRPr lang="fr-FR" dirty="0"/>
          </a:p>
        </p:txBody>
      </p:sp>
    </p:spTree>
    <p:extLst>
      <p:ext uri="{BB962C8B-B14F-4D97-AF65-F5344CB8AC3E}">
        <p14:creationId xmlns:p14="http://schemas.microsoft.com/office/powerpoint/2010/main" val="3133924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FR" dirty="0"/>
              <a:t>Enquêtes LEC et OPS </a:t>
            </a:r>
          </a:p>
        </p:txBody>
      </p:sp>
      <p:sp>
        <p:nvSpPr>
          <p:cNvPr id="4" name="Espace réservé de la date 3"/>
          <p:cNvSpPr>
            <a:spLocks noGrp="1"/>
          </p:cNvSpPr>
          <p:nvPr>
            <p:ph type="dt" sz="half" idx="10"/>
          </p:nvPr>
        </p:nvSpPr>
        <p:spPr/>
        <p:txBody>
          <a:bodyPr/>
          <a:lstStyle/>
          <a:p>
            <a:pPr algn="r"/>
            <a:r>
              <a:rPr lang="fr-FR" cap="all" dirty="0"/>
              <a:t>27/01/2023</a:t>
            </a:r>
          </a:p>
        </p:txBody>
      </p:sp>
      <p:sp>
        <p:nvSpPr>
          <p:cNvPr id="5" name="Espace réservé du pied de page 4"/>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du logement social et du suivi du DALO</a:t>
            </a:r>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11</a:t>
            </a:fld>
            <a:endParaRPr lang="fr-FR" dirty="0"/>
          </a:p>
        </p:txBody>
      </p:sp>
      <p:sp>
        <p:nvSpPr>
          <p:cNvPr id="9" name="Espace réservé du contenu 8"/>
          <p:cNvSpPr>
            <a:spLocks noGrp="1"/>
          </p:cNvSpPr>
          <p:nvPr>
            <p:ph sz="quarter" idx="14"/>
          </p:nvPr>
        </p:nvSpPr>
        <p:spPr/>
        <p:txBody>
          <a:bodyPr/>
          <a:lstStyle/>
          <a:p>
            <a:pPr marL="171450" indent="-171450">
              <a:buFont typeface="Arial" panose="020B0604020202020204" pitchFamily="34" charset="0"/>
              <a:buChar char="•"/>
            </a:pPr>
            <a:r>
              <a:rPr lang="fr-FR" b="1" dirty="0"/>
              <a:t>Bilan LEC : </a:t>
            </a:r>
            <a:r>
              <a:rPr lang="fr-FR" b="1" dirty="0">
                <a:latin typeface="Marianne" panose="02000000000000000000" pitchFamily="50" charset="0"/>
              </a:rPr>
              <a:t>état des lieux janvier 2023</a:t>
            </a:r>
          </a:p>
          <a:p>
            <a:endParaRPr lang="fr-FR" dirty="0"/>
          </a:p>
          <a:p>
            <a:pPr>
              <a:spcAft>
                <a:spcPts val="1000"/>
              </a:spcAft>
            </a:pPr>
            <a:r>
              <a:rPr lang="fr-FR" b="1" dirty="0">
                <a:latin typeface="Marianne" panose="02000000000000000000" pitchFamily="50" charset="0"/>
              </a:rPr>
              <a:t>Mise en œuvre de la cotation et de la gestion en flux  : </a:t>
            </a:r>
            <a:r>
              <a:rPr lang="fr-FR" b="1" dirty="0">
                <a:solidFill>
                  <a:srgbClr val="009999"/>
                </a:solidFill>
                <a:latin typeface="Marianne" panose="02000000000000000000" pitchFamily="50" charset="0"/>
              </a:rPr>
              <a:t> </a:t>
            </a:r>
            <a:endParaRPr lang="fr-FR" dirty="0">
              <a:cs typeface="Arial"/>
            </a:endParaRPr>
          </a:p>
          <a:p>
            <a:pPr>
              <a:spcAft>
                <a:spcPts val="1000"/>
              </a:spcAft>
            </a:pPr>
            <a:r>
              <a:rPr lang="fr-FR" b="1" dirty="0">
                <a:latin typeface="Marianne" panose="02000000000000000000" pitchFamily="50" charset="0"/>
              </a:rPr>
              <a:t>416 EPCI sont concernés par la réforme des attributions :</a:t>
            </a:r>
            <a:endParaRPr lang="fr-FR" dirty="0">
              <a:latin typeface="Marianne" panose="02000000000000000000" pitchFamily="50" charset="0"/>
            </a:endParaRPr>
          </a:p>
          <a:p>
            <a:pPr marL="227965" indent="-227965" algn="just">
              <a:spcAft>
                <a:spcPts val="1000"/>
              </a:spcAft>
              <a:buFont typeface="Arial" panose="020B0604020202020204" pitchFamily="34" charset="0"/>
              <a:buChar char="•"/>
            </a:pPr>
            <a:r>
              <a:rPr lang="fr-FR" b="1" dirty="0">
                <a:latin typeface="Marianne" panose="02000000000000000000" pitchFamily="50" charset="0"/>
              </a:rPr>
              <a:t>31 EPCI ont une cotation en vigueur</a:t>
            </a:r>
            <a:r>
              <a:rPr lang="fr-FR" dirty="0">
                <a:latin typeface="Marianne" panose="02000000000000000000" pitchFamily="50" charset="0"/>
              </a:rPr>
              <a:t> conforme à la réglementation soit seulement 7% des EPCI.</a:t>
            </a:r>
          </a:p>
          <a:p>
            <a:pPr marL="227965" indent="-227965">
              <a:spcAft>
                <a:spcPts val="1000"/>
              </a:spcAft>
              <a:buFont typeface="Arial" panose="020B0604020202020204" pitchFamily="34" charset="0"/>
              <a:buChar char="•"/>
            </a:pPr>
            <a:r>
              <a:rPr lang="fr-FR" b="1" dirty="0">
                <a:latin typeface="Marianne" panose="02000000000000000000" pitchFamily="50" charset="0"/>
              </a:rPr>
              <a:t>440</a:t>
            </a:r>
            <a:r>
              <a:rPr lang="fr-FR" dirty="0">
                <a:latin typeface="Marianne" panose="02000000000000000000" pitchFamily="50" charset="0"/>
              </a:rPr>
              <a:t> conventions en flux pour un objectif d’environ </a:t>
            </a:r>
            <a:r>
              <a:rPr lang="fr-FR" b="1" dirty="0">
                <a:latin typeface="Marianne" panose="02000000000000000000" pitchFamily="50" charset="0"/>
              </a:rPr>
              <a:t>1 300</a:t>
            </a:r>
            <a:r>
              <a:rPr lang="fr-FR" dirty="0">
                <a:latin typeface="Marianne" panose="02000000000000000000" pitchFamily="50" charset="0"/>
              </a:rPr>
              <a:t> identifiées par les services déconcentrés</a:t>
            </a:r>
          </a:p>
          <a:p>
            <a:pPr marL="227965" indent="-227965">
              <a:spcAft>
                <a:spcPts val="1000"/>
              </a:spcAft>
              <a:buChar char="•"/>
            </a:pPr>
            <a:endParaRPr lang="fr-FR" dirty="0">
              <a:solidFill>
                <a:srgbClr val="00C18E"/>
              </a:solidFill>
              <a:latin typeface="Marianne" panose="02000000000000000000" pitchFamily="50" charset="0"/>
            </a:endParaRPr>
          </a:p>
          <a:p>
            <a:endParaRPr lang="fr-FR" dirty="0"/>
          </a:p>
        </p:txBody>
      </p:sp>
      <p:sp>
        <p:nvSpPr>
          <p:cNvPr id="2" name="Espace réservé du texte 1"/>
          <p:cNvSpPr>
            <a:spLocks noGrp="1"/>
          </p:cNvSpPr>
          <p:nvPr>
            <p:ph type="body" sz="quarter" idx="13"/>
          </p:nvPr>
        </p:nvSpPr>
        <p:spPr/>
        <p:txBody>
          <a:bodyPr/>
          <a:lstStyle/>
          <a:p>
            <a:pPr marL="0" indent="0">
              <a:buNone/>
            </a:pPr>
            <a:endParaRPr lang="fr-FR" dirty="0"/>
          </a:p>
        </p:txBody>
      </p:sp>
    </p:spTree>
    <p:extLst>
      <p:ext uri="{BB962C8B-B14F-4D97-AF65-F5344CB8AC3E}">
        <p14:creationId xmlns:p14="http://schemas.microsoft.com/office/powerpoint/2010/main" val="1714133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FR" dirty="0"/>
              <a:t>Enquêtes LEC et </a:t>
            </a:r>
            <a:r>
              <a:rPr lang="fr-FR" dirty="0" smtClean="0"/>
              <a:t>OPS</a:t>
            </a:r>
            <a:endParaRPr lang="fr-FR" dirty="0"/>
          </a:p>
        </p:txBody>
      </p:sp>
      <p:sp>
        <p:nvSpPr>
          <p:cNvPr id="4" name="Espace réservé de la date 3"/>
          <p:cNvSpPr>
            <a:spLocks noGrp="1"/>
          </p:cNvSpPr>
          <p:nvPr>
            <p:ph type="dt" sz="half" idx="10"/>
          </p:nvPr>
        </p:nvSpPr>
        <p:spPr/>
        <p:txBody>
          <a:bodyPr/>
          <a:lstStyle/>
          <a:p>
            <a:pPr algn="r"/>
            <a:r>
              <a:rPr lang="fr-FR" cap="all" dirty="0"/>
              <a:t>27/01/2023</a:t>
            </a:r>
          </a:p>
        </p:txBody>
      </p:sp>
      <p:sp>
        <p:nvSpPr>
          <p:cNvPr id="5" name="Espace réservé du pied de page 4"/>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du logement social et du suivi du DALO</a:t>
            </a:r>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12</a:t>
            </a:fld>
            <a:endParaRPr lang="fr-FR" dirty="0"/>
          </a:p>
        </p:txBody>
      </p:sp>
      <p:sp>
        <p:nvSpPr>
          <p:cNvPr id="9" name="Espace réservé du contenu 8"/>
          <p:cNvSpPr>
            <a:spLocks noGrp="1"/>
          </p:cNvSpPr>
          <p:nvPr>
            <p:ph sz="quarter" idx="14"/>
          </p:nvPr>
        </p:nvSpPr>
        <p:spPr/>
        <p:txBody>
          <a:bodyPr/>
          <a:lstStyle/>
          <a:p>
            <a:endParaRPr lang="fr-FR" dirty="0">
              <a:solidFill>
                <a:srgbClr val="00C18E"/>
              </a:solidFill>
              <a:latin typeface="Marianne" panose="02000000000000000000" pitchFamily="50" charset="0"/>
            </a:endParaRPr>
          </a:p>
          <a:p>
            <a:pPr>
              <a:spcAft>
                <a:spcPts val="1000"/>
              </a:spcAft>
            </a:pPr>
            <a:r>
              <a:rPr lang="fr-FR" b="1" dirty="0">
                <a:latin typeface="Marianne" panose="02000000000000000000" pitchFamily="50" charset="0"/>
              </a:rPr>
              <a:t>Suivi du déploiement</a:t>
            </a:r>
            <a:r>
              <a:rPr lang="fr-FR" b="1" dirty="0">
                <a:cs typeface="Arial"/>
              </a:rPr>
              <a:t> :</a:t>
            </a:r>
            <a:endParaRPr lang="fr-FR" dirty="0">
              <a:cs typeface="Arial"/>
            </a:endParaRPr>
          </a:p>
          <a:p>
            <a:pPr marL="285750" indent="-285750">
              <a:spcAft>
                <a:spcPts val="1000"/>
              </a:spcAft>
              <a:buChar char="•"/>
            </a:pPr>
            <a:r>
              <a:rPr lang="fr-FR" dirty="0">
                <a:latin typeface="Marianne" panose="02000000000000000000" pitchFamily="50" charset="0"/>
              </a:rPr>
              <a:t>D’ici la fin de l’année 2023, tous les EPCI de la réforme devront disposer d’une cotation conforme et la gestion en flux devra être déployée sur tout le territoire, pour tous les réservataires.</a:t>
            </a:r>
            <a:endParaRPr lang="en-US" dirty="0">
              <a:latin typeface="Marianne" panose="02000000000000000000" pitchFamily="50" charset="0"/>
            </a:endParaRPr>
          </a:p>
          <a:p>
            <a:pPr marL="285750" indent="-285750">
              <a:spcAft>
                <a:spcPts val="1000"/>
              </a:spcAft>
              <a:buChar char="•"/>
            </a:pPr>
            <a:r>
              <a:rPr lang="fr-FR" dirty="0">
                <a:latin typeface="Marianne" panose="02000000000000000000" pitchFamily="50" charset="0"/>
              </a:rPr>
              <a:t>Nécessité d’une forte mobilisation des EPCI pour la cotation ; des bailleurs sociaux et des réservataires pour la gestion en flux : i</a:t>
            </a:r>
            <a:r>
              <a:rPr lang="fr-FR" b="1" dirty="0">
                <a:latin typeface="Marianne" panose="02000000000000000000" pitchFamily="50" charset="0"/>
              </a:rPr>
              <a:t>mportance de l’animation régionale</a:t>
            </a:r>
            <a:r>
              <a:rPr lang="fr-FR" dirty="0">
                <a:latin typeface="Marianne" panose="02000000000000000000" pitchFamily="50" charset="0"/>
              </a:rPr>
              <a:t> pour suivre et mobiliser les acteurs</a:t>
            </a:r>
            <a:endParaRPr lang="en-US" dirty="0">
              <a:latin typeface="Marianne" panose="02000000000000000000" pitchFamily="50" charset="0"/>
            </a:endParaRPr>
          </a:p>
          <a:p>
            <a:pPr marL="285750" indent="-285750">
              <a:spcAft>
                <a:spcPts val="1000"/>
              </a:spcAft>
              <a:buChar char="•"/>
            </a:pPr>
            <a:r>
              <a:rPr lang="fr-FR" dirty="0">
                <a:latin typeface="Marianne" panose="02000000000000000000" pitchFamily="50" charset="0"/>
              </a:rPr>
              <a:t>Un </a:t>
            </a:r>
            <a:r>
              <a:rPr lang="fr-FR" b="1" dirty="0" err="1">
                <a:latin typeface="Marianne" panose="02000000000000000000" pitchFamily="50" charset="0"/>
              </a:rPr>
              <a:t>reporting</a:t>
            </a:r>
            <a:r>
              <a:rPr lang="fr-FR" b="1" dirty="0">
                <a:latin typeface="Marianne" panose="02000000000000000000" pitchFamily="50" charset="0"/>
              </a:rPr>
              <a:t> plus fréquent</a:t>
            </a:r>
            <a:r>
              <a:rPr lang="fr-FR" dirty="0">
                <a:latin typeface="Marianne" panose="02000000000000000000" pitchFamily="50" charset="0"/>
              </a:rPr>
              <a:t> sur la cotation et la gestion en flux aura lieu tout au long de l’année 2023.</a:t>
            </a:r>
            <a:endParaRPr lang="fr-FR" dirty="0">
              <a:cs typeface="Arial"/>
            </a:endParaRPr>
          </a:p>
          <a:p>
            <a:pPr marL="171450" indent="-171450">
              <a:buFont typeface="Arial" panose="020B0604020202020204" pitchFamily="34" charset="0"/>
              <a:buChar char="•"/>
            </a:pPr>
            <a:endParaRPr lang="fr-FR" dirty="0"/>
          </a:p>
        </p:txBody>
      </p:sp>
      <p:sp>
        <p:nvSpPr>
          <p:cNvPr id="8" name="Espace réservé du texte 7"/>
          <p:cNvSpPr>
            <a:spLocks noGrp="1"/>
          </p:cNvSpPr>
          <p:nvPr>
            <p:ph type="body" sz="quarter" idx="13"/>
          </p:nvPr>
        </p:nvSpPr>
        <p:spPr/>
        <p:txBody>
          <a:bodyPr/>
          <a:lstStyle/>
          <a:p>
            <a:pPr marL="0" indent="0">
              <a:buNone/>
            </a:pPr>
            <a:endParaRPr lang="fr-FR" dirty="0"/>
          </a:p>
        </p:txBody>
      </p:sp>
    </p:spTree>
    <p:extLst>
      <p:ext uri="{BB962C8B-B14F-4D97-AF65-F5344CB8AC3E}">
        <p14:creationId xmlns:p14="http://schemas.microsoft.com/office/powerpoint/2010/main" val="32047986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FR" dirty="0"/>
              <a:t>Enquête OPS</a:t>
            </a:r>
          </a:p>
        </p:txBody>
      </p:sp>
      <p:sp>
        <p:nvSpPr>
          <p:cNvPr id="4" name="Espace réservé de la date 3"/>
          <p:cNvSpPr>
            <a:spLocks noGrp="1"/>
          </p:cNvSpPr>
          <p:nvPr>
            <p:ph type="dt" sz="half" idx="10"/>
          </p:nvPr>
        </p:nvSpPr>
        <p:spPr/>
        <p:txBody>
          <a:bodyPr/>
          <a:lstStyle/>
          <a:p>
            <a:pPr algn="r"/>
            <a:r>
              <a:rPr lang="fr-FR" cap="all" dirty="0"/>
              <a:t>27/01/2023</a:t>
            </a:r>
          </a:p>
        </p:txBody>
      </p:sp>
      <p:sp>
        <p:nvSpPr>
          <p:cNvPr id="5" name="Espace réservé du pied de page 4"/>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du logement social et du suivi du DALO</a:t>
            </a:r>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13</a:t>
            </a:fld>
            <a:endParaRPr lang="fr-FR" dirty="0"/>
          </a:p>
        </p:txBody>
      </p:sp>
      <p:sp>
        <p:nvSpPr>
          <p:cNvPr id="9" name="Espace réservé du contenu 8"/>
          <p:cNvSpPr>
            <a:spLocks noGrp="1"/>
          </p:cNvSpPr>
          <p:nvPr>
            <p:ph sz="quarter" idx="14"/>
          </p:nvPr>
        </p:nvSpPr>
        <p:spPr/>
        <p:txBody>
          <a:bodyPr/>
          <a:lstStyle/>
          <a:p>
            <a:pPr marL="171450" indent="-171450">
              <a:buFont typeface="Arial" panose="020B0604020202020204" pitchFamily="34" charset="0"/>
              <a:buChar char="•"/>
            </a:pPr>
            <a:r>
              <a:rPr lang="fr-FR" dirty="0"/>
              <a:t>La synthèse de l’enquête OPS 2020 est </a:t>
            </a:r>
            <a:r>
              <a:rPr lang="fr-FR" dirty="0" smtClean="0"/>
              <a:t>terminée</a:t>
            </a:r>
            <a:endParaRPr lang="fr-FR" dirty="0"/>
          </a:p>
          <a:p>
            <a:pPr marL="171450" indent="-171450">
              <a:buFont typeface="Arial" panose="020B0604020202020204" pitchFamily="34" charset="0"/>
              <a:buChar char="•"/>
            </a:pPr>
            <a:r>
              <a:rPr lang="fr-FR" dirty="0"/>
              <a:t>Elle devrait être diffusée </a:t>
            </a:r>
            <a:r>
              <a:rPr lang="fr-FR" dirty="0" smtClean="0"/>
              <a:t>à horizon fin </a:t>
            </a:r>
            <a:r>
              <a:rPr lang="fr-FR" dirty="0"/>
              <a:t>premier </a:t>
            </a:r>
            <a:r>
              <a:rPr lang="fr-FR" dirty="0" smtClean="0"/>
              <a:t>semestre </a:t>
            </a:r>
            <a:r>
              <a:rPr lang="fr-FR" dirty="0"/>
              <a:t>2023.</a:t>
            </a:r>
          </a:p>
          <a:p>
            <a:pPr marL="171450" indent="-171450">
              <a:buFont typeface="Arial" panose="020B0604020202020204" pitchFamily="34" charset="0"/>
              <a:buChar char="•"/>
            </a:pPr>
            <a:endParaRPr lang="fr-FR" dirty="0"/>
          </a:p>
          <a:p>
            <a:pPr marL="171450" indent="-171450">
              <a:buFont typeface="Arial" panose="020B0604020202020204" pitchFamily="34" charset="0"/>
              <a:buChar char="•"/>
            </a:pPr>
            <a:r>
              <a:rPr lang="fr-FR" b="1" dirty="0"/>
              <a:t>Enseignements de l’enquête 2020 </a:t>
            </a:r>
            <a:r>
              <a:rPr lang="fr-FR" dirty="0"/>
              <a:t>: le parc est composé d’un nombre important de ménages précaires et au chômage, notamment dans les QPV (61% ménages sous plafonds PLAI, 72% en QPV métropole).</a:t>
            </a:r>
          </a:p>
          <a:p>
            <a:pPr marL="171450" indent="-171450">
              <a:buFont typeface="Arial" panose="020B0604020202020204" pitchFamily="34" charset="0"/>
              <a:buChar char="•"/>
            </a:pPr>
            <a:r>
              <a:rPr lang="fr-FR" dirty="0"/>
              <a:t>Le profil des emménagés récents accentue cette tendance (70% emménagés récents sous plafonds PLAI, 81% en QPV métropole).</a:t>
            </a:r>
          </a:p>
          <a:p>
            <a:pPr marL="171450" indent="-171450">
              <a:buFont typeface="Arial" panose="020B0604020202020204" pitchFamily="34" charset="0"/>
              <a:buChar char="•"/>
            </a:pPr>
            <a:endParaRPr lang="fr-FR" dirty="0"/>
          </a:p>
          <a:p>
            <a:pPr marL="171450" indent="-171450">
              <a:buFont typeface="Arial" panose="020B0604020202020204" pitchFamily="34" charset="0"/>
              <a:buChar char="•"/>
            </a:pPr>
            <a:r>
              <a:rPr lang="fr-FR" dirty="0"/>
              <a:t>OPS 2022 : les données sont déversées dans l’outil cartographique du GIP-SNE. Fin 2022, 65% des bailleurs avaient renseignées le portail cartographique.</a:t>
            </a:r>
          </a:p>
          <a:p>
            <a:pPr marL="171450" indent="-171450">
              <a:buFont typeface="Arial" panose="020B0604020202020204" pitchFamily="34" charset="0"/>
              <a:buChar char="•"/>
            </a:pPr>
            <a:endParaRPr lang="fr-FR" dirty="0"/>
          </a:p>
        </p:txBody>
      </p:sp>
      <p:sp>
        <p:nvSpPr>
          <p:cNvPr id="8" name="Espace réservé du texte 7"/>
          <p:cNvSpPr>
            <a:spLocks noGrp="1"/>
          </p:cNvSpPr>
          <p:nvPr>
            <p:ph type="body" sz="quarter" idx="13"/>
          </p:nvPr>
        </p:nvSpPr>
        <p:spPr/>
        <p:txBody>
          <a:bodyPr/>
          <a:lstStyle/>
          <a:p>
            <a:pPr marL="0" indent="0">
              <a:buNone/>
            </a:pPr>
            <a:endParaRPr lang="fr-FR" dirty="0"/>
          </a:p>
        </p:txBody>
      </p:sp>
    </p:spTree>
    <p:extLst>
      <p:ext uri="{BB962C8B-B14F-4D97-AF65-F5344CB8AC3E}">
        <p14:creationId xmlns:p14="http://schemas.microsoft.com/office/powerpoint/2010/main" val="5774591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359998" y="784887"/>
            <a:ext cx="8424000" cy="893903"/>
          </a:xfrm>
        </p:spPr>
        <p:txBody>
          <a:bodyPr/>
          <a:lstStyle/>
          <a:p>
            <a:r>
              <a:rPr lang="fr-FR" dirty="0">
                <a:latin typeface="Marianne" panose="02000000000000000000" pitchFamily="50" charset="0"/>
              </a:rPr>
              <a:t>Notification des objectifs d’attribution par les EPCI de la réforme (publics prioritaires, objectifs de mixité sociale, travailleurs essentiels)</a:t>
            </a:r>
            <a:endParaRPr lang="fr-FR" dirty="0"/>
          </a:p>
        </p:txBody>
      </p:sp>
      <p:sp>
        <p:nvSpPr>
          <p:cNvPr id="4" name="Espace réservé de la date 3"/>
          <p:cNvSpPr>
            <a:spLocks noGrp="1"/>
          </p:cNvSpPr>
          <p:nvPr>
            <p:ph type="dt" sz="half" idx="10"/>
          </p:nvPr>
        </p:nvSpPr>
        <p:spPr/>
        <p:txBody>
          <a:bodyPr/>
          <a:lstStyle/>
          <a:p>
            <a:pPr algn="r"/>
            <a:r>
              <a:rPr lang="fr-FR" cap="all" dirty="0"/>
              <a:t>27/01/2023</a:t>
            </a:r>
          </a:p>
        </p:txBody>
      </p:sp>
      <p:sp>
        <p:nvSpPr>
          <p:cNvPr id="5" name="Espace réservé du pied de page 4"/>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du logement social et du suivi du DALO</a:t>
            </a:r>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14</a:t>
            </a:fld>
            <a:endParaRPr lang="fr-FR" dirty="0"/>
          </a:p>
        </p:txBody>
      </p:sp>
      <p:sp>
        <p:nvSpPr>
          <p:cNvPr id="9" name="Espace réservé du contenu 8"/>
          <p:cNvSpPr>
            <a:spLocks noGrp="1"/>
          </p:cNvSpPr>
          <p:nvPr>
            <p:ph sz="quarter" idx="14"/>
          </p:nvPr>
        </p:nvSpPr>
        <p:spPr>
          <a:xfrm>
            <a:off x="359998" y="1923678"/>
            <a:ext cx="8424000" cy="2486322"/>
          </a:xfrm>
        </p:spPr>
        <p:txBody>
          <a:bodyPr/>
          <a:lstStyle/>
          <a:p>
            <a:pPr marL="380990" indent="-380990" algn="just">
              <a:buFont typeface="Arial" panose="020B0604020202020204" pitchFamily="34" charset="0"/>
              <a:buChar char="•"/>
            </a:pPr>
            <a:endParaRPr lang="fr-FR" dirty="0">
              <a:latin typeface="Marianne" panose="02000000000000000000" pitchFamily="50" charset="0"/>
            </a:endParaRPr>
          </a:p>
          <a:p>
            <a:pPr marL="380990" indent="-380990" algn="just">
              <a:buFont typeface="Arial" panose="020B0604020202020204" pitchFamily="34" charset="0"/>
              <a:buChar char="•"/>
            </a:pPr>
            <a:r>
              <a:rPr lang="fr-FR" dirty="0">
                <a:latin typeface="Marianne" panose="02000000000000000000" pitchFamily="50" charset="0"/>
              </a:rPr>
              <a:t>A ce jour, seulement </a:t>
            </a:r>
            <a:r>
              <a:rPr lang="fr-FR" b="1" dirty="0">
                <a:latin typeface="Marianne" panose="02000000000000000000" pitchFamily="50" charset="0"/>
              </a:rPr>
              <a:t>158 CIA signées (38%) sur 416</a:t>
            </a:r>
          </a:p>
          <a:p>
            <a:pPr marL="380365" indent="-380365" algn="just">
              <a:buFont typeface="Arial" panose="020B0604020202020204" pitchFamily="34" charset="0"/>
              <a:buChar char="•"/>
            </a:pPr>
            <a:r>
              <a:rPr lang="fr-FR" dirty="0">
                <a:latin typeface="Marianne" panose="02000000000000000000" pitchFamily="50" charset="0"/>
              </a:rPr>
              <a:t>L’échéance du </a:t>
            </a:r>
            <a:r>
              <a:rPr lang="fr-FR" b="1" dirty="0">
                <a:latin typeface="Marianne" panose="02000000000000000000" pitchFamily="50" charset="0"/>
              </a:rPr>
              <a:t>22 octobre 2022 </a:t>
            </a:r>
            <a:r>
              <a:rPr lang="fr-FR" dirty="0">
                <a:latin typeface="Marianne" panose="02000000000000000000" pitchFamily="50" charset="0"/>
              </a:rPr>
              <a:t>est passée. </a:t>
            </a:r>
            <a:r>
              <a:rPr lang="fr-FR" dirty="0" smtClean="0">
                <a:latin typeface="Marianne" panose="02000000000000000000" pitchFamily="50" charset="0"/>
              </a:rPr>
              <a:t>Les </a:t>
            </a:r>
            <a:r>
              <a:rPr lang="fr-FR" dirty="0">
                <a:latin typeface="Marianne" panose="02000000000000000000" pitchFamily="50" charset="0"/>
              </a:rPr>
              <a:t>EPCI, qui sont dans le périmètre de la réforme au jour de la publication de </a:t>
            </a:r>
            <a:r>
              <a:rPr lang="fr-FR" dirty="0" smtClean="0">
                <a:latin typeface="Marianne" panose="02000000000000000000" pitchFamily="50" charset="0"/>
              </a:rPr>
              <a:t>la loi 3 DS, </a:t>
            </a:r>
            <a:r>
              <a:rPr lang="fr-FR" dirty="0">
                <a:latin typeface="Marianne" panose="02000000000000000000" pitchFamily="50" charset="0"/>
              </a:rPr>
              <a:t>doivent fixer, après consultation des maires, les objectifs d’attributions correspondant aux publics prioritaires et à la mixité sociale (1° à 4° du L441-1-6), </a:t>
            </a:r>
            <a:r>
              <a:rPr lang="fr-FR" i="1" dirty="0">
                <a:latin typeface="Marianne" panose="02000000000000000000" pitchFamily="50" charset="0"/>
              </a:rPr>
              <a:t>« </a:t>
            </a:r>
            <a:r>
              <a:rPr lang="fr-FR" i="1" u="sng" dirty="0">
                <a:latin typeface="Marianne" panose="02000000000000000000" pitchFamily="50" charset="0"/>
              </a:rPr>
              <a:t>aux bailleurs sociaux</a:t>
            </a:r>
            <a:r>
              <a:rPr lang="fr-FR" i="1" dirty="0">
                <a:latin typeface="Marianne" panose="02000000000000000000" pitchFamily="50" charset="0"/>
              </a:rPr>
              <a:t> et aux réservataires »</a:t>
            </a:r>
            <a:r>
              <a:rPr lang="fr-FR" dirty="0">
                <a:latin typeface="Marianne" panose="02000000000000000000" pitchFamily="50" charset="0"/>
              </a:rPr>
              <a:t>, sous un délai de 4 mois (</a:t>
            </a:r>
            <a:r>
              <a:rPr lang="fr-FR" b="1" dirty="0">
                <a:latin typeface="Marianne" panose="02000000000000000000" pitchFamily="50" charset="0"/>
              </a:rPr>
              <a:t>soit d’ici le 22 février 2023 au plus tard</a:t>
            </a:r>
            <a:r>
              <a:rPr lang="fr-FR" dirty="0">
                <a:latin typeface="Marianne" panose="02000000000000000000" pitchFamily="50" charset="0"/>
              </a:rPr>
              <a:t>) pour les territoires sans CIA signées. </a:t>
            </a:r>
          </a:p>
          <a:p>
            <a:pPr marL="380990" indent="-380990" algn="just">
              <a:buFont typeface="Arial" panose="020B0604020202020204" pitchFamily="34" charset="0"/>
              <a:buChar char="•"/>
            </a:pPr>
            <a:r>
              <a:rPr lang="fr-FR" dirty="0">
                <a:latin typeface="Marianne" panose="02000000000000000000" pitchFamily="50" charset="0"/>
              </a:rPr>
              <a:t>A défaut de notification, à compter du 22 février 2023, le taux de 25 % hors QPV au bénéfice des ménages du premier quartile s’appliquera uniformément à chaque bailleur.</a:t>
            </a:r>
          </a:p>
          <a:p>
            <a:pPr marL="380365" indent="-380365" algn="just">
              <a:buFont typeface="Arial" panose="020B0604020202020204" pitchFamily="34" charset="0"/>
              <a:buChar char="•"/>
            </a:pPr>
            <a:r>
              <a:rPr lang="fr-FR" dirty="0">
                <a:latin typeface="Marianne" panose="02000000000000000000" pitchFamily="50" charset="0"/>
              </a:rPr>
              <a:t>Nécessité de </a:t>
            </a:r>
            <a:r>
              <a:rPr lang="fr-FR" b="1" dirty="0">
                <a:latin typeface="Marianne" panose="02000000000000000000" pitchFamily="50" charset="0"/>
              </a:rPr>
              <a:t>veiller à la bonne application de la mesure ci-dessus</a:t>
            </a:r>
            <a:r>
              <a:rPr lang="fr-FR" dirty="0">
                <a:latin typeface="Marianne" panose="02000000000000000000" pitchFamily="50" charset="0"/>
              </a:rPr>
              <a:t> et d’</a:t>
            </a:r>
            <a:r>
              <a:rPr lang="fr-FR" b="1" dirty="0">
                <a:latin typeface="Marianne" panose="02000000000000000000" pitchFamily="50" charset="0"/>
              </a:rPr>
              <a:t>accélérer la signature des CIA</a:t>
            </a:r>
            <a:r>
              <a:rPr lang="fr-FR" dirty="0">
                <a:latin typeface="Marianne" panose="02000000000000000000" pitchFamily="50" charset="0"/>
              </a:rPr>
              <a:t> pour se doter d’une politique intercommunale d’attribution</a:t>
            </a:r>
          </a:p>
          <a:p>
            <a:pPr marL="171450" indent="-171450">
              <a:buFont typeface="Arial" panose="020B0604020202020204" pitchFamily="34" charset="0"/>
              <a:buChar char="•"/>
            </a:pPr>
            <a:endParaRPr lang="fr-FR" dirty="0"/>
          </a:p>
        </p:txBody>
      </p:sp>
      <p:sp>
        <p:nvSpPr>
          <p:cNvPr id="8" name="Espace réservé du texte 7"/>
          <p:cNvSpPr>
            <a:spLocks noGrp="1"/>
          </p:cNvSpPr>
          <p:nvPr>
            <p:ph type="body" sz="quarter" idx="13"/>
          </p:nvPr>
        </p:nvSpPr>
        <p:spPr/>
        <p:txBody>
          <a:bodyPr/>
          <a:lstStyle/>
          <a:p>
            <a:pPr marL="0" indent="0">
              <a:buNone/>
            </a:pPr>
            <a:endParaRPr lang="fr-FR" dirty="0"/>
          </a:p>
        </p:txBody>
      </p:sp>
    </p:spTree>
    <p:extLst>
      <p:ext uri="{BB962C8B-B14F-4D97-AF65-F5344CB8AC3E}">
        <p14:creationId xmlns:p14="http://schemas.microsoft.com/office/powerpoint/2010/main" val="36487363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FR" dirty="0"/>
              <a:t>R</a:t>
            </a:r>
            <a:r>
              <a:rPr lang="fr-FR" dirty="0" smtClean="0"/>
              <a:t>étrocession </a:t>
            </a:r>
            <a:r>
              <a:rPr lang="fr-FR" dirty="0"/>
              <a:t>des droits de réservation de </a:t>
            </a:r>
            <a:r>
              <a:rPr lang="fr-FR" dirty="0" smtClean="0"/>
              <a:t>l’État </a:t>
            </a:r>
            <a:r>
              <a:rPr lang="fr-FR" dirty="0"/>
              <a:t>vers Action </a:t>
            </a:r>
            <a:r>
              <a:rPr lang="fr-FR" dirty="0" smtClean="0"/>
              <a:t>Logement Services</a:t>
            </a:r>
            <a:endParaRPr lang="fr-FR" dirty="0"/>
          </a:p>
        </p:txBody>
      </p:sp>
      <p:sp>
        <p:nvSpPr>
          <p:cNvPr id="4" name="Espace réservé de la date 3"/>
          <p:cNvSpPr>
            <a:spLocks noGrp="1"/>
          </p:cNvSpPr>
          <p:nvPr>
            <p:ph type="dt" sz="half" idx="10"/>
          </p:nvPr>
        </p:nvSpPr>
        <p:spPr/>
        <p:txBody>
          <a:bodyPr/>
          <a:lstStyle/>
          <a:p>
            <a:pPr algn="r"/>
            <a:r>
              <a:rPr lang="fr-FR" cap="all" dirty="0"/>
              <a:t>27/01/2023</a:t>
            </a:r>
          </a:p>
        </p:txBody>
      </p:sp>
      <p:sp>
        <p:nvSpPr>
          <p:cNvPr id="5" name="Espace réservé du pied de page 4"/>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du logement social et du suivi du DALO</a:t>
            </a:r>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15</a:t>
            </a:fld>
            <a:endParaRPr lang="fr-FR" dirty="0"/>
          </a:p>
        </p:txBody>
      </p:sp>
      <p:sp>
        <p:nvSpPr>
          <p:cNvPr id="9" name="Espace réservé du contenu 8"/>
          <p:cNvSpPr>
            <a:spLocks noGrp="1"/>
          </p:cNvSpPr>
          <p:nvPr>
            <p:ph sz="quarter" idx="14"/>
          </p:nvPr>
        </p:nvSpPr>
        <p:spPr/>
        <p:txBody>
          <a:bodyPr/>
          <a:lstStyle/>
          <a:p>
            <a:r>
              <a:rPr lang="fr-FR" b="1" dirty="0"/>
              <a:t>Concertation</a:t>
            </a:r>
            <a:r>
              <a:rPr lang="fr-FR" dirty="0"/>
              <a:t> sur le projet d’instruction qui clarifie les modalités de la rétrocession d’une part du contingent préfectoral à Action logement services (ALS) </a:t>
            </a:r>
          </a:p>
          <a:p>
            <a:endParaRPr lang="fr-FR" dirty="0"/>
          </a:p>
          <a:p>
            <a:r>
              <a:rPr lang="fr-FR" b="1" dirty="0"/>
              <a:t>Origine de cette rétrocession </a:t>
            </a:r>
            <a:r>
              <a:rPr lang="fr-FR" dirty="0"/>
              <a:t>: </a:t>
            </a:r>
          </a:p>
          <a:p>
            <a:r>
              <a:rPr lang="fr-FR" dirty="0"/>
              <a:t>- Convention ANRU/UESL de 2009 et avenant de 2021 à la convention tripartite entre Etat/ANRU/ALS</a:t>
            </a:r>
          </a:p>
          <a:p>
            <a:r>
              <a:rPr lang="fr-FR" dirty="0"/>
              <a:t>- Contreparties de la contribution d’ALS aux programmes de renouvellement urbain pour la période de 2009-2015</a:t>
            </a:r>
          </a:p>
          <a:p>
            <a:pPr marL="171450" indent="-171450">
              <a:buFontTx/>
              <a:buChar char="-"/>
            </a:pPr>
            <a:endParaRPr lang="fr-FR" dirty="0"/>
          </a:p>
          <a:p>
            <a:r>
              <a:rPr lang="fr-FR" b="1" dirty="0"/>
              <a:t>Mise en œuvre </a:t>
            </a:r>
            <a:r>
              <a:rPr lang="fr-FR" dirty="0"/>
              <a:t>: Taux défini à l’échelle </a:t>
            </a:r>
            <a:r>
              <a:rPr lang="fr-FR" dirty="0" smtClean="0"/>
              <a:t>régionale </a:t>
            </a:r>
            <a:r>
              <a:rPr lang="fr-FR" dirty="0"/>
              <a:t>qui est une moyenne des taux de chaque département d’une même région afin d’en faciliter la mise en œuvre. </a:t>
            </a:r>
            <a:r>
              <a:rPr lang="fr-FR" dirty="0" smtClean="0"/>
              <a:t>Taux </a:t>
            </a:r>
            <a:r>
              <a:rPr lang="fr-FR" dirty="0"/>
              <a:t>déduit du flux annuel fixé par l’Etat </a:t>
            </a:r>
            <a:r>
              <a:rPr lang="fr-FR" dirty="0" smtClean="0"/>
              <a:t>et </a:t>
            </a:r>
            <a:r>
              <a:rPr lang="fr-FR" dirty="0"/>
              <a:t>ajouté au taux annuel du flux négocié par ALS</a:t>
            </a:r>
          </a:p>
          <a:p>
            <a:endParaRPr lang="fr-FR" dirty="0"/>
          </a:p>
          <a:p>
            <a:r>
              <a:rPr lang="fr-FR" b="1" dirty="0"/>
              <a:t>Durée</a:t>
            </a:r>
            <a:r>
              <a:rPr lang="fr-FR" dirty="0"/>
              <a:t> : exercice prévu pour une période 15 ans à compter de la signature des conventions de réservation (en flux) entre l’Etat et les bailleurs sociaux et ALS et les bailleurs sociaux</a:t>
            </a:r>
          </a:p>
        </p:txBody>
      </p:sp>
      <p:sp>
        <p:nvSpPr>
          <p:cNvPr id="8" name="Espace réservé du texte 7"/>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38628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pour une image  8"/>
          <p:cNvSpPr>
            <a:spLocks noGrp="1"/>
          </p:cNvSpPr>
          <p:nvPr>
            <p:ph type="pic" sz="quarter" idx="13"/>
          </p:nvPr>
        </p:nvSpPr>
        <p:spPr/>
      </p:sp>
      <p:sp>
        <p:nvSpPr>
          <p:cNvPr id="8" name="Titre 7"/>
          <p:cNvSpPr>
            <a:spLocks noGrp="1"/>
          </p:cNvSpPr>
          <p:nvPr>
            <p:ph type="title"/>
          </p:nvPr>
        </p:nvSpPr>
        <p:spPr/>
        <p:txBody>
          <a:bodyPr/>
          <a:lstStyle/>
          <a:p>
            <a:pPr marL="0" indent="0">
              <a:buNone/>
            </a:pPr>
            <a:r>
              <a:rPr lang="fr-FR" dirty="0" smtClean="0"/>
              <a:t>4. Actualités des systèmes d’information</a:t>
            </a:r>
            <a:endParaRPr lang="fr-FR" dirty="0"/>
          </a:p>
        </p:txBody>
      </p:sp>
      <p:sp>
        <p:nvSpPr>
          <p:cNvPr id="3" name="Espace réservé de la date 2"/>
          <p:cNvSpPr>
            <a:spLocks noGrp="1"/>
          </p:cNvSpPr>
          <p:nvPr>
            <p:ph type="dt" sz="half" idx="10"/>
          </p:nvPr>
        </p:nvSpPr>
        <p:spPr/>
        <p:txBody>
          <a:bodyPr/>
          <a:lstStyle/>
          <a:p>
            <a:pPr algn="r"/>
            <a:r>
              <a:rPr lang="fr-FR" cap="all" dirty="0"/>
              <a:t>27/01/2023</a:t>
            </a:r>
          </a:p>
        </p:txBody>
      </p:sp>
      <p:sp>
        <p:nvSpPr>
          <p:cNvPr id="4" name="Espace réservé du pied de page 3"/>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du logement social et du suivi du DALO</a:t>
            </a: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16</a:t>
            </a:fld>
            <a:endParaRPr lang="fr-FR" dirty="0"/>
          </a:p>
        </p:txBody>
      </p:sp>
    </p:spTree>
    <p:extLst>
      <p:ext uri="{BB962C8B-B14F-4D97-AF65-F5344CB8AC3E}">
        <p14:creationId xmlns:p14="http://schemas.microsoft.com/office/powerpoint/2010/main" val="33456346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FR" dirty="0" smtClean="0"/>
              <a:t>Systèmes d’information</a:t>
            </a:r>
            <a:endParaRPr lang="fr-FR" dirty="0"/>
          </a:p>
        </p:txBody>
      </p:sp>
      <p:sp>
        <p:nvSpPr>
          <p:cNvPr id="4" name="Espace réservé de la date 3"/>
          <p:cNvSpPr>
            <a:spLocks noGrp="1"/>
          </p:cNvSpPr>
          <p:nvPr>
            <p:ph type="dt" sz="half" idx="10"/>
          </p:nvPr>
        </p:nvSpPr>
        <p:spPr/>
        <p:txBody>
          <a:bodyPr/>
          <a:lstStyle/>
          <a:p>
            <a:pPr algn="r"/>
            <a:r>
              <a:rPr lang="fr-FR" cap="all" dirty="0"/>
              <a:t>27/01/2023</a:t>
            </a:r>
          </a:p>
        </p:txBody>
      </p:sp>
      <p:sp>
        <p:nvSpPr>
          <p:cNvPr id="5" name="Espace réservé du pied de page 4"/>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du logement social et du suivi du DALO</a:t>
            </a:r>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17</a:t>
            </a:fld>
            <a:endParaRPr lang="fr-FR" dirty="0"/>
          </a:p>
        </p:txBody>
      </p:sp>
      <p:sp>
        <p:nvSpPr>
          <p:cNvPr id="9" name="Espace réservé du contenu 8"/>
          <p:cNvSpPr>
            <a:spLocks noGrp="1"/>
          </p:cNvSpPr>
          <p:nvPr>
            <p:ph sz="quarter" idx="14"/>
          </p:nvPr>
        </p:nvSpPr>
        <p:spPr>
          <a:xfrm>
            <a:off x="359998" y="1365606"/>
            <a:ext cx="8424001" cy="864096"/>
          </a:xfrm>
        </p:spPr>
        <p:txBody>
          <a:bodyPr/>
          <a:lstStyle/>
          <a:p>
            <a:pPr marL="171450" indent="-171450">
              <a:lnSpc>
                <a:spcPct val="250000"/>
              </a:lnSpc>
              <a:buFont typeface="Arial" panose="020B0604020202020204" pitchFamily="34" charset="0"/>
              <a:buChar char="•"/>
            </a:pPr>
            <a:r>
              <a:rPr lang="fr-FR" dirty="0" smtClean="0"/>
              <a:t>COMDALO et INFODALO</a:t>
            </a:r>
          </a:p>
          <a:p>
            <a:pPr marL="171450" indent="-171450">
              <a:lnSpc>
                <a:spcPct val="250000"/>
              </a:lnSpc>
              <a:buFont typeface="Arial" panose="020B0604020202020204" pitchFamily="34" charset="0"/>
              <a:buChar char="•"/>
            </a:pPr>
            <a:r>
              <a:rPr lang="fr-FR" dirty="0" smtClean="0"/>
              <a:t>SYPLO et </a:t>
            </a:r>
            <a:r>
              <a:rPr lang="fr-FR" dirty="0" err="1" smtClean="0"/>
              <a:t>BALAé</a:t>
            </a:r>
            <a:endParaRPr lang="fr-FR" dirty="0"/>
          </a:p>
        </p:txBody>
      </p:sp>
      <p:sp>
        <p:nvSpPr>
          <p:cNvPr id="8" name="Espace réservé du texte 7"/>
          <p:cNvSpPr>
            <a:spLocks noGrp="1"/>
          </p:cNvSpPr>
          <p:nvPr>
            <p:ph type="body" sz="quarter" idx="13"/>
          </p:nvPr>
        </p:nvSpPr>
        <p:spPr/>
        <p:txBody>
          <a:bodyPr/>
          <a:lstStyle/>
          <a:p>
            <a:pPr marL="0" indent="0">
              <a:buNone/>
            </a:pPr>
            <a:endParaRPr lang="fr-FR" dirty="0"/>
          </a:p>
        </p:txBody>
      </p:sp>
      <p:sp>
        <p:nvSpPr>
          <p:cNvPr id="10" name="Espace réservé du contenu 8"/>
          <p:cNvSpPr txBox="1">
            <a:spLocks/>
          </p:cNvSpPr>
          <p:nvPr/>
        </p:nvSpPr>
        <p:spPr bwMode="gray">
          <a:xfrm>
            <a:off x="359252" y="2499742"/>
            <a:ext cx="8424747" cy="2088232"/>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lnSpc>
                <a:spcPct val="250000"/>
              </a:lnSpc>
              <a:buFont typeface="Arial" pitchFamily="34" charset="0"/>
              <a:buChar char="•"/>
            </a:pPr>
            <a:r>
              <a:rPr lang="fr-FR" dirty="0" smtClean="0"/>
              <a:t>Formations</a:t>
            </a:r>
          </a:p>
          <a:p>
            <a:pPr marL="171450" indent="-171450">
              <a:lnSpc>
                <a:spcPct val="250000"/>
              </a:lnSpc>
              <a:buFont typeface="Arial" pitchFamily="34" charset="0"/>
              <a:buChar char="•"/>
            </a:pPr>
            <a:endParaRPr lang="fr-FR" dirty="0"/>
          </a:p>
        </p:txBody>
      </p:sp>
      <p:pic>
        <p:nvPicPr>
          <p:cNvPr id="3" name="Image 2"/>
          <p:cNvPicPr>
            <a:picLocks noChangeAspect="1"/>
          </p:cNvPicPr>
          <p:nvPr/>
        </p:nvPicPr>
        <p:blipFill>
          <a:blip r:embed="rId2"/>
          <a:stretch>
            <a:fillRect/>
          </a:stretch>
        </p:blipFill>
        <p:spPr>
          <a:xfrm>
            <a:off x="1979712" y="2562169"/>
            <a:ext cx="5518388" cy="2123568"/>
          </a:xfrm>
          <a:prstGeom prst="rect">
            <a:avLst/>
          </a:prstGeom>
        </p:spPr>
      </p:pic>
    </p:spTree>
    <p:extLst>
      <p:ext uri="{BB962C8B-B14F-4D97-AF65-F5344CB8AC3E}">
        <p14:creationId xmlns:p14="http://schemas.microsoft.com/office/powerpoint/2010/main" val="36026481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endParaRPr lang="fr-FR" dirty="0"/>
          </a:p>
        </p:txBody>
      </p:sp>
      <p:sp>
        <p:nvSpPr>
          <p:cNvPr id="4" name="Espace réservé de la date 3"/>
          <p:cNvSpPr>
            <a:spLocks noGrp="1"/>
          </p:cNvSpPr>
          <p:nvPr>
            <p:ph type="dt" sz="half" idx="10"/>
          </p:nvPr>
        </p:nvSpPr>
        <p:spPr/>
        <p:txBody>
          <a:bodyPr/>
          <a:lstStyle/>
          <a:p>
            <a:pPr algn="r"/>
            <a:r>
              <a:rPr lang="fr-FR" cap="all" dirty="0"/>
              <a:t>27/01/2023</a:t>
            </a:r>
          </a:p>
        </p:txBody>
      </p:sp>
      <p:sp>
        <p:nvSpPr>
          <p:cNvPr id="5" name="Espace réservé du pied de page 4"/>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du logement social et du suivi du DALO</a:t>
            </a:r>
          </a:p>
        </p:txBody>
      </p:sp>
      <p:sp>
        <p:nvSpPr>
          <p:cNvPr id="6" name="Espace réservé du numéro de diapositive 5"/>
          <p:cNvSpPr>
            <a:spLocks noGrp="1"/>
          </p:cNvSpPr>
          <p:nvPr>
            <p:ph type="sldNum" sz="quarter" idx="12"/>
          </p:nvPr>
        </p:nvSpPr>
        <p:spPr/>
        <p:txBody>
          <a:bodyPr/>
          <a:lstStyle/>
          <a:p>
            <a:fld id="{733122C9-A0B9-462F-8757-0847AD287B63}" type="slidenum">
              <a:rPr lang="fr-FR" smtClean="0"/>
              <a:pPr/>
              <a:t>18</a:t>
            </a:fld>
            <a:endParaRPr lang="fr-FR" dirty="0"/>
          </a:p>
        </p:txBody>
      </p:sp>
      <p:sp>
        <p:nvSpPr>
          <p:cNvPr id="9" name="Espace réservé du contenu 8"/>
          <p:cNvSpPr>
            <a:spLocks noGrp="1"/>
          </p:cNvSpPr>
          <p:nvPr>
            <p:ph sz="quarter" idx="14"/>
          </p:nvPr>
        </p:nvSpPr>
        <p:spPr/>
        <p:txBody>
          <a:bodyPr/>
          <a:lstStyle/>
          <a:p>
            <a:pPr algn="ctr"/>
            <a:endParaRPr lang="fr-FR" sz="2400" b="1" dirty="0" smtClean="0"/>
          </a:p>
          <a:p>
            <a:pPr algn="ctr"/>
            <a:r>
              <a:rPr lang="fr-FR" sz="2400" b="1" dirty="0" smtClean="0"/>
              <a:t>Intervention du GIP SNE</a:t>
            </a:r>
          </a:p>
          <a:p>
            <a:pPr algn="ctr"/>
            <a:r>
              <a:rPr lang="fr-FR" sz="2000" b="1" dirty="0" smtClean="0"/>
              <a:t>Mme Magali Vallet</a:t>
            </a:r>
            <a:endParaRPr lang="fr-FR" sz="2000" b="1" dirty="0"/>
          </a:p>
        </p:txBody>
      </p:sp>
      <p:sp>
        <p:nvSpPr>
          <p:cNvPr id="8" name="Espace réservé du texte 7"/>
          <p:cNvSpPr>
            <a:spLocks noGrp="1"/>
          </p:cNvSpPr>
          <p:nvPr>
            <p:ph type="body" sz="quarter" idx="13"/>
          </p:nvPr>
        </p:nvSpPr>
        <p:spPr/>
        <p:txBody>
          <a:bodyPr/>
          <a:lstStyle/>
          <a:p>
            <a:pPr marL="0" indent="0">
              <a:buNone/>
            </a:pPr>
            <a:endParaRPr lang="fr-FR" dirty="0"/>
          </a:p>
        </p:txBody>
      </p:sp>
    </p:spTree>
    <p:extLst>
      <p:ext uri="{BB962C8B-B14F-4D97-AF65-F5344CB8AC3E}">
        <p14:creationId xmlns:p14="http://schemas.microsoft.com/office/powerpoint/2010/main" val="31629349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431473" y="1877246"/>
            <a:ext cx="4392286" cy="970041"/>
          </a:xfrm>
        </p:spPr>
        <p:txBody>
          <a:bodyPr anchor="ctr">
            <a:noAutofit/>
          </a:bodyPr>
          <a:lstStyle/>
          <a:p>
            <a:pPr>
              <a:spcBef>
                <a:spcPts val="1125"/>
              </a:spcBef>
              <a:spcAft>
                <a:spcPts val="1350"/>
              </a:spcAft>
            </a:pPr>
            <a:r>
              <a:rPr lang="fr-FR" sz="2700" b="1" dirty="0">
                <a:latin typeface="+mn-lt"/>
                <a:cs typeface="Times New Roman" panose="02020603050405020304" pitchFamily="18" charset="0"/>
              </a:rPr>
              <a:t>Feuille de route du SNE et des services associés</a:t>
            </a:r>
            <a:endParaRPr lang="fr-FR" sz="900" i="1" dirty="0">
              <a:solidFill>
                <a:schemeClr val="accent5">
                  <a:lumMod val="75000"/>
                </a:schemeClr>
              </a:solidFill>
            </a:endParaRPr>
          </a:p>
        </p:txBody>
      </p:sp>
      <p:pic>
        <p:nvPicPr>
          <p:cNvPr id="6" name="Picture 2" descr="GIP02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4609" y="102989"/>
            <a:ext cx="889160" cy="126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ZoneTexte 4">
            <a:extLst>
              <a:ext uri="{FF2B5EF4-FFF2-40B4-BE49-F238E27FC236}">
                <a16:creationId xmlns:a16="http://schemas.microsoft.com/office/drawing/2014/main" id="{D111B6A3-AE71-A945-C0C6-54F204E028B2}"/>
              </a:ext>
            </a:extLst>
          </p:cNvPr>
          <p:cNvSpPr txBox="1"/>
          <p:nvPr/>
        </p:nvSpPr>
        <p:spPr>
          <a:xfrm>
            <a:off x="2798619" y="3106930"/>
            <a:ext cx="4025140" cy="646331"/>
          </a:xfrm>
          <a:prstGeom prst="rect">
            <a:avLst/>
          </a:prstGeom>
          <a:noFill/>
        </p:spPr>
        <p:txBody>
          <a:bodyPr wrap="square">
            <a:spAutoFit/>
          </a:bodyPr>
          <a:lstStyle/>
          <a:p>
            <a:pPr algn="r" defTabSz="685800"/>
            <a:r>
              <a:rPr lang="fr-FR" sz="2100" b="1" dirty="0">
                <a:solidFill>
                  <a:srgbClr val="4E67C8"/>
                </a:solidFill>
                <a:latin typeface="Trebuchet MS" panose="020B0603020202020204"/>
                <a:cs typeface="Times New Roman" panose="02020603050405020304" pitchFamily="18" charset="0"/>
              </a:rPr>
              <a:t>Réunion DREAL</a:t>
            </a:r>
            <a:r>
              <a:rPr lang="fr-FR" sz="900" b="1" dirty="0">
                <a:solidFill>
                  <a:srgbClr val="687ED0"/>
                </a:solidFill>
                <a:latin typeface="Trebuchet MS" panose="020B0603020202020204"/>
                <a:cs typeface="Times New Roman" panose="02020603050405020304" pitchFamily="18" charset="0"/>
              </a:rPr>
              <a:t> </a:t>
            </a:r>
          </a:p>
          <a:p>
            <a:pPr algn="r" defTabSz="685800"/>
            <a:r>
              <a:rPr lang="fr-FR" sz="1500" b="1" dirty="0">
                <a:solidFill>
                  <a:srgbClr val="687ED0"/>
                </a:solidFill>
                <a:latin typeface="Trebuchet MS" panose="020B0603020202020204"/>
                <a:cs typeface="Times New Roman" panose="02020603050405020304" pitchFamily="18" charset="0"/>
              </a:rPr>
              <a:t>27/01/2023</a:t>
            </a:r>
          </a:p>
        </p:txBody>
      </p:sp>
    </p:spTree>
    <p:extLst>
      <p:ext uri="{BB962C8B-B14F-4D97-AF65-F5344CB8AC3E}">
        <p14:creationId xmlns:p14="http://schemas.microsoft.com/office/powerpoint/2010/main" val="795469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6" name="Espace réservé du texte 5"/>
          <p:cNvSpPr>
            <a:spLocks noGrp="1"/>
          </p:cNvSpPr>
          <p:nvPr>
            <p:ph type="body" sz="quarter" idx="13"/>
          </p:nvPr>
        </p:nvSpPr>
        <p:spPr/>
        <p:txBody>
          <a:bodyPr/>
          <a:lstStyle/>
          <a:p>
            <a:r>
              <a:rPr lang="fr-FR" dirty="0"/>
              <a:t>CLUB DREAL – Lo5</a:t>
            </a:r>
            <a:br>
              <a:rPr lang="fr-FR" dirty="0"/>
            </a:br>
            <a:endParaRPr lang="fr-FR" dirty="0"/>
          </a:p>
          <a:p>
            <a:pPr lvl="1"/>
            <a:endParaRPr lang="fr-FR" dirty="0"/>
          </a:p>
          <a:p>
            <a:pPr lvl="1"/>
            <a:r>
              <a:rPr lang="fr-FR" dirty="0"/>
              <a:t>							27 janvier 2023</a:t>
            </a:r>
          </a:p>
        </p:txBody>
      </p:sp>
      <p:sp>
        <p:nvSpPr>
          <p:cNvPr id="7" name="Espace réservé de la date 6"/>
          <p:cNvSpPr>
            <a:spLocks noGrp="1"/>
          </p:cNvSpPr>
          <p:nvPr>
            <p:ph type="dt" sz="half" idx="10"/>
          </p:nvPr>
        </p:nvSpPr>
        <p:spPr/>
        <p:txBody>
          <a:bodyPr/>
          <a:lstStyle/>
          <a:p>
            <a:pPr algn="r"/>
            <a:r>
              <a:rPr lang="fr-FR" cap="all" dirty="0"/>
              <a:t>27/01/2023</a:t>
            </a:r>
          </a:p>
        </p:txBody>
      </p:sp>
      <p:sp>
        <p:nvSpPr>
          <p:cNvPr id="8" name="Espace réservé du pied de page 7"/>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de logement social et du suivi du DALO</a:t>
            </a:r>
          </a:p>
          <a:p>
            <a:endParaRPr lang="fr-FR" dirty="0"/>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pPr/>
              <a:t>2</a:t>
            </a:fld>
            <a:endParaRPr lang="fr-FR" dirty="0"/>
          </a:p>
        </p:txBody>
      </p:sp>
    </p:spTree>
    <p:extLst>
      <p:ext uri="{BB962C8B-B14F-4D97-AF65-F5344CB8AC3E}">
        <p14:creationId xmlns:p14="http://schemas.microsoft.com/office/powerpoint/2010/main" val="41815159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4E4328-5B43-5433-3B7B-70822876B22D}"/>
              </a:ext>
            </a:extLst>
          </p:cNvPr>
          <p:cNvSpPr>
            <a:spLocks noGrp="1"/>
          </p:cNvSpPr>
          <p:nvPr>
            <p:ph type="title"/>
          </p:nvPr>
        </p:nvSpPr>
        <p:spPr>
          <a:xfrm>
            <a:off x="508001" y="457200"/>
            <a:ext cx="6447501" cy="502920"/>
          </a:xfrm>
        </p:spPr>
        <p:txBody>
          <a:bodyPr>
            <a:normAutofit/>
          </a:bodyPr>
          <a:lstStyle/>
          <a:p>
            <a:r>
              <a:rPr lang="fr-FR" sz="2100" b="1" dirty="0"/>
              <a:t>Ordre du jour</a:t>
            </a:r>
          </a:p>
        </p:txBody>
      </p:sp>
      <p:sp>
        <p:nvSpPr>
          <p:cNvPr id="4" name="Espace réservé du numéro de diapositive 3">
            <a:extLst>
              <a:ext uri="{FF2B5EF4-FFF2-40B4-BE49-F238E27FC236}">
                <a16:creationId xmlns:a16="http://schemas.microsoft.com/office/drawing/2014/main" id="{40436F93-6DA9-194E-C099-92E13C4A401F}"/>
              </a:ext>
            </a:extLst>
          </p:cNvPr>
          <p:cNvSpPr>
            <a:spLocks noGrp="1"/>
          </p:cNvSpPr>
          <p:nvPr>
            <p:ph type="sldNum" sz="quarter" idx="12"/>
          </p:nvPr>
        </p:nvSpPr>
        <p:spPr/>
        <p:txBody>
          <a:bodyPr/>
          <a:lstStyle/>
          <a:p>
            <a:pPr defTabSz="685800"/>
            <a:fld id="{B5C57444-D562-4BD2-923C-B47D5B46803B}" type="slidenum">
              <a:rPr lang="fr-FR" sz="1350">
                <a:solidFill>
                  <a:prstClr val="white"/>
                </a:solidFill>
                <a:latin typeface="Trebuchet MS" panose="020B0603020202020204"/>
              </a:rPr>
              <a:pPr defTabSz="685800"/>
              <a:t>20</a:t>
            </a:fld>
            <a:endParaRPr lang="fr-FR" sz="1350" dirty="0">
              <a:solidFill>
                <a:prstClr val="white"/>
              </a:solidFill>
              <a:latin typeface="Trebuchet MS" panose="020B0603020202020204"/>
            </a:endParaRPr>
          </a:p>
        </p:txBody>
      </p:sp>
      <p:graphicFrame>
        <p:nvGraphicFramePr>
          <p:cNvPr id="3" name="Tableau 2">
            <a:extLst>
              <a:ext uri="{FF2B5EF4-FFF2-40B4-BE49-F238E27FC236}">
                <a16:creationId xmlns:a16="http://schemas.microsoft.com/office/drawing/2014/main" id="{E0CB6E4D-E7CD-3428-A269-DC1208009EE7}"/>
              </a:ext>
            </a:extLst>
          </p:cNvPr>
          <p:cNvGraphicFramePr>
            <a:graphicFrameLocks noGrp="1"/>
          </p:cNvGraphicFramePr>
          <p:nvPr>
            <p:extLst>
              <p:ext uri="{D42A27DB-BD31-4B8C-83A1-F6EECF244321}">
                <p14:modId xmlns:p14="http://schemas.microsoft.com/office/powerpoint/2010/main" val="754036214"/>
              </p:ext>
            </p:extLst>
          </p:nvPr>
        </p:nvGraphicFramePr>
        <p:xfrm>
          <a:off x="508001" y="1385530"/>
          <a:ext cx="5991860" cy="2372439"/>
        </p:xfrm>
        <a:graphic>
          <a:graphicData uri="http://schemas.openxmlformats.org/drawingml/2006/table">
            <a:tbl>
              <a:tblPr firstRow="1" bandRow="1">
                <a:tableStyleId>{5C22544A-7EE6-4342-B048-85BDC9FD1C3A}</a:tableStyleId>
              </a:tblPr>
              <a:tblGrid>
                <a:gridCol w="5991860">
                  <a:extLst>
                    <a:ext uri="{9D8B030D-6E8A-4147-A177-3AD203B41FA5}">
                      <a16:colId xmlns:a16="http://schemas.microsoft.com/office/drawing/2014/main" val="1778937765"/>
                    </a:ext>
                  </a:extLst>
                </a:gridCol>
              </a:tblGrid>
              <a:tr h="520779">
                <a:tc>
                  <a:txBody>
                    <a:bodyPr/>
                    <a:lstStyle/>
                    <a:p>
                      <a:pPr marL="0" indent="0">
                        <a:buFont typeface="Arial" panose="020B0604020202020204" pitchFamily="34" charset="0"/>
                        <a:buNone/>
                      </a:pPr>
                      <a:r>
                        <a:rPr lang="fr-FR" sz="1400" dirty="0">
                          <a:solidFill>
                            <a:schemeClr val="tx1"/>
                          </a:solidFill>
                        </a:rPr>
                        <a:t>Calendrier et méthodologie d’élaboration de la feuille de route</a:t>
                      </a:r>
                    </a:p>
                  </a:txBody>
                  <a:tcPr marL="68580" marR="68580" marT="34290" marB="34290" anchor="ctr">
                    <a:solidFill>
                      <a:schemeClr val="accent2">
                        <a:lumMod val="40000"/>
                        <a:lumOff val="60000"/>
                      </a:schemeClr>
                    </a:solidFill>
                  </a:tcPr>
                </a:tc>
                <a:extLst>
                  <a:ext uri="{0D108BD9-81ED-4DB2-BD59-A6C34878D82A}">
                    <a16:rowId xmlns:a16="http://schemas.microsoft.com/office/drawing/2014/main" val="2649812008"/>
                  </a:ext>
                </a:extLst>
              </a:tr>
              <a:tr h="556260">
                <a:tc>
                  <a:txBody>
                    <a:bodyPr/>
                    <a:lstStyle/>
                    <a:p>
                      <a:r>
                        <a:rPr lang="fr-FR" sz="1400" dirty="0">
                          <a:solidFill>
                            <a:schemeClr val="bg1">
                              <a:lumMod val="50000"/>
                            </a:schemeClr>
                          </a:solidFill>
                        </a:rPr>
                        <a:t>Qualification et structuration de la feuille de route</a:t>
                      </a:r>
                    </a:p>
                  </a:txBody>
                  <a:tcPr marL="68580" marR="68580" marT="34290" marB="34290" anchor="ctr">
                    <a:noFill/>
                  </a:tcPr>
                </a:tc>
                <a:extLst>
                  <a:ext uri="{0D108BD9-81ED-4DB2-BD59-A6C34878D82A}">
                    <a16:rowId xmlns:a16="http://schemas.microsoft.com/office/drawing/2014/main" val="3287122408"/>
                  </a:ext>
                </a:extLst>
              </a:tr>
              <a:tr h="601980">
                <a:tc>
                  <a:txBody>
                    <a:bodyPr/>
                    <a:lstStyle/>
                    <a:p>
                      <a:pPr marL="0" algn="l" defTabSz="457200" rtl="0" eaLnBrk="1" latinLnBrk="0" hangingPunct="1"/>
                      <a:r>
                        <a:rPr lang="fr-FR" sz="1400" b="0" kern="1200" dirty="0">
                          <a:solidFill>
                            <a:schemeClr val="bg1">
                              <a:lumMod val="50000"/>
                            </a:schemeClr>
                          </a:solidFill>
                          <a:latin typeface="+mn-lt"/>
                          <a:ea typeface="+mn-ea"/>
                          <a:cs typeface="+mn-cs"/>
                        </a:rPr>
                        <a:t>Macro-planning et projets /évolutions en lien avec les évolutions règlementaires</a:t>
                      </a:r>
                    </a:p>
                  </a:txBody>
                  <a:tcPr marL="68580" marR="68580" marT="34290" marB="34290" anchor="ctr">
                    <a:noFill/>
                  </a:tcPr>
                </a:tc>
                <a:extLst>
                  <a:ext uri="{0D108BD9-81ED-4DB2-BD59-A6C34878D82A}">
                    <a16:rowId xmlns:a16="http://schemas.microsoft.com/office/drawing/2014/main" val="3895032049"/>
                  </a:ext>
                </a:extLst>
              </a:tr>
              <a:tr h="693420">
                <a:tc>
                  <a:txBody>
                    <a:bodyPr/>
                    <a:lstStyle/>
                    <a:p>
                      <a:endParaRPr lang="fr-FR" sz="900" dirty="0">
                        <a:solidFill>
                          <a:schemeClr val="bg1">
                            <a:lumMod val="50000"/>
                          </a:schemeClr>
                        </a:solidFill>
                      </a:endParaRPr>
                    </a:p>
                  </a:txBody>
                  <a:tcPr marL="68580" marR="68580" marT="34290" marB="34290" anchor="ctr">
                    <a:noFill/>
                  </a:tcPr>
                </a:tc>
                <a:extLst>
                  <a:ext uri="{0D108BD9-81ED-4DB2-BD59-A6C34878D82A}">
                    <a16:rowId xmlns:a16="http://schemas.microsoft.com/office/drawing/2014/main" val="4000111941"/>
                  </a:ext>
                </a:extLst>
              </a:tr>
            </a:tbl>
          </a:graphicData>
        </a:graphic>
      </p:graphicFrame>
    </p:spTree>
    <p:extLst>
      <p:ext uri="{BB962C8B-B14F-4D97-AF65-F5344CB8AC3E}">
        <p14:creationId xmlns:p14="http://schemas.microsoft.com/office/powerpoint/2010/main" val="4019775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riangle isocèle 49">
            <a:extLst>
              <a:ext uri="{FF2B5EF4-FFF2-40B4-BE49-F238E27FC236}">
                <a16:creationId xmlns:a16="http://schemas.microsoft.com/office/drawing/2014/main" id="{834275D9-F79E-4C75-B757-A2F4E6534A76}"/>
              </a:ext>
            </a:extLst>
          </p:cNvPr>
          <p:cNvSpPr/>
          <p:nvPr/>
        </p:nvSpPr>
        <p:spPr>
          <a:xfrm>
            <a:off x="1919376" y="1289956"/>
            <a:ext cx="209041" cy="171422"/>
          </a:xfrm>
          <a:prstGeom prst="triangle">
            <a:avLst/>
          </a:prstGeom>
          <a:solidFill>
            <a:schemeClr val="bg1">
              <a:lumMod val="85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defTabSz="685800"/>
            <a:endParaRPr lang="fr-FR" sz="1350">
              <a:solidFill>
                <a:prstClr val="black"/>
              </a:solidFill>
              <a:latin typeface="Trebuchet MS" panose="020B0603020202020204"/>
            </a:endParaRPr>
          </a:p>
        </p:txBody>
      </p:sp>
      <p:sp>
        <p:nvSpPr>
          <p:cNvPr id="51" name="Triangle isocèle 50">
            <a:extLst>
              <a:ext uri="{FF2B5EF4-FFF2-40B4-BE49-F238E27FC236}">
                <a16:creationId xmlns:a16="http://schemas.microsoft.com/office/drawing/2014/main" id="{C2611A46-A6A8-41C1-8DD9-B77F17530EEA}"/>
              </a:ext>
            </a:extLst>
          </p:cNvPr>
          <p:cNvSpPr/>
          <p:nvPr/>
        </p:nvSpPr>
        <p:spPr>
          <a:xfrm>
            <a:off x="2695961" y="1303920"/>
            <a:ext cx="209041" cy="171422"/>
          </a:xfrm>
          <a:prstGeom prst="triangle">
            <a:avLst/>
          </a:prstGeom>
          <a:solidFill>
            <a:schemeClr val="bg1">
              <a:lumMod val="85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defTabSz="685800"/>
            <a:endParaRPr lang="fr-FR" sz="1350">
              <a:solidFill>
                <a:prstClr val="black"/>
              </a:solidFill>
              <a:latin typeface="Trebuchet MS" panose="020B0603020202020204"/>
            </a:endParaRPr>
          </a:p>
        </p:txBody>
      </p:sp>
      <p:sp>
        <p:nvSpPr>
          <p:cNvPr id="52" name="Triangle isocèle 51">
            <a:extLst>
              <a:ext uri="{FF2B5EF4-FFF2-40B4-BE49-F238E27FC236}">
                <a16:creationId xmlns:a16="http://schemas.microsoft.com/office/drawing/2014/main" id="{C7F1E57C-EB51-4377-ADF6-72DDB58529B1}"/>
              </a:ext>
            </a:extLst>
          </p:cNvPr>
          <p:cNvSpPr/>
          <p:nvPr/>
        </p:nvSpPr>
        <p:spPr>
          <a:xfrm>
            <a:off x="3535945" y="1312188"/>
            <a:ext cx="209041" cy="171422"/>
          </a:xfrm>
          <a:prstGeom prst="triangle">
            <a:avLst/>
          </a:prstGeom>
          <a:solidFill>
            <a:schemeClr val="bg1">
              <a:lumMod val="85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defTabSz="685800"/>
            <a:endParaRPr lang="fr-FR" sz="1350">
              <a:solidFill>
                <a:prstClr val="black"/>
              </a:solidFill>
              <a:latin typeface="Trebuchet MS" panose="020B0603020202020204"/>
            </a:endParaRPr>
          </a:p>
        </p:txBody>
      </p:sp>
      <p:sp>
        <p:nvSpPr>
          <p:cNvPr id="53" name="ZoneTexte 52">
            <a:extLst>
              <a:ext uri="{FF2B5EF4-FFF2-40B4-BE49-F238E27FC236}">
                <a16:creationId xmlns:a16="http://schemas.microsoft.com/office/drawing/2014/main" id="{6E94E395-8A6D-4388-BE59-9C7D07E3135A}"/>
              </a:ext>
            </a:extLst>
          </p:cNvPr>
          <p:cNvSpPr txBox="1"/>
          <p:nvPr/>
        </p:nvSpPr>
        <p:spPr>
          <a:xfrm>
            <a:off x="1584414" y="1302585"/>
            <a:ext cx="669923" cy="323165"/>
          </a:xfrm>
          <a:prstGeom prst="rect">
            <a:avLst/>
          </a:prstGeom>
          <a:noFill/>
        </p:spPr>
        <p:txBody>
          <a:bodyPr wrap="square" lIns="0" rIns="0" rtlCol="0" anchor="t">
            <a:spAutoFit/>
          </a:bodyPr>
          <a:lstStyle/>
          <a:p>
            <a:pPr defTabSz="685800"/>
            <a:r>
              <a:rPr lang="fr-FR" sz="750" b="1" dirty="0">
                <a:solidFill>
                  <a:prstClr val="black"/>
                </a:solidFill>
                <a:latin typeface="Trebuchet MS" panose="020B0603020202020204"/>
              </a:rPr>
              <a:t>12/04</a:t>
            </a:r>
          </a:p>
          <a:p>
            <a:pPr defTabSz="685800"/>
            <a:r>
              <a:rPr lang="fr-FR" sz="750" dirty="0">
                <a:solidFill>
                  <a:prstClr val="black"/>
                </a:solidFill>
                <a:latin typeface="Trebuchet MS" panose="020B0603020202020204"/>
              </a:rPr>
              <a:t>AG du GIP</a:t>
            </a:r>
          </a:p>
        </p:txBody>
      </p:sp>
      <p:sp>
        <p:nvSpPr>
          <p:cNvPr id="54" name="ZoneTexte 53">
            <a:extLst>
              <a:ext uri="{FF2B5EF4-FFF2-40B4-BE49-F238E27FC236}">
                <a16:creationId xmlns:a16="http://schemas.microsoft.com/office/drawing/2014/main" id="{22EDEEAF-A30D-4288-95DB-9B00FBA72F2C}"/>
              </a:ext>
            </a:extLst>
          </p:cNvPr>
          <p:cNvSpPr txBox="1"/>
          <p:nvPr/>
        </p:nvSpPr>
        <p:spPr>
          <a:xfrm>
            <a:off x="2913109" y="1303919"/>
            <a:ext cx="669923" cy="323165"/>
          </a:xfrm>
          <a:prstGeom prst="rect">
            <a:avLst/>
          </a:prstGeom>
          <a:noFill/>
        </p:spPr>
        <p:txBody>
          <a:bodyPr wrap="square" lIns="0" rIns="0" rtlCol="0" anchor="t">
            <a:spAutoFit/>
          </a:bodyPr>
          <a:lstStyle/>
          <a:p>
            <a:pPr defTabSz="685800"/>
            <a:r>
              <a:rPr lang="fr-FR" sz="750" b="1" dirty="0">
                <a:solidFill>
                  <a:prstClr val="black"/>
                </a:solidFill>
                <a:latin typeface="Trebuchet MS" panose="020B0603020202020204"/>
              </a:rPr>
              <a:t>17/05</a:t>
            </a:r>
          </a:p>
          <a:p>
            <a:pPr defTabSz="685800"/>
            <a:r>
              <a:rPr lang="fr-FR" sz="750" dirty="0">
                <a:solidFill>
                  <a:prstClr val="black"/>
                </a:solidFill>
                <a:latin typeface="Trebuchet MS" panose="020B0603020202020204"/>
              </a:rPr>
              <a:t>AG du GIP</a:t>
            </a:r>
          </a:p>
        </p:txBody>
      </p:sp>
      <p:sp>
        <p:nvSpPr>
          <p:cNvPr id="55" name="ZoneTexte 54">
            <a:extLst>
              <a:ext uri="{FF2B5EF4-FFF2-40B4-BE49-F238E27FC236}">
                <a16:creationId xmlns:a16="http://schemas.microsoft.com/office/drawing/2014/main" id="{15C0BC44-483E-4B7B-B98A-E561F2881D86}"/>
              </a:ext>
            </a:extLst>
          </p:cNvPr>
          <p:cNvSpPr txBox="1"/>
          <p:nvPr/>
        </p:nvSpPr>
        <p:spPr>
          <a:xfrm>
            <a:off x="3767113" y="1289327"/>
            <a:ext cx="669923" cy="323165"/>
          </a:xfrm>
          <a:prstGeom prst="rect">
            <a:avLst/>
          </a:prstGeom>
          <a:noFill/>
        </p:spPr>
        <p:txBody>
          <a:bodyPr wrap="square" lIns="0" rIns="0" rtlCol="0" anchor="t">
            <a:spAutoFit/>
          </a:bodyPr>
          <a:lstStyle/>
          <a:p>
            <a:pPr defTabSz="685800"/>
            <a:r>
              <a:rPr lang="fr-FR" sz="750" b="1" dirty="0">
                <a:solidFill>
                  <a:prstClr val="black"/>
                </a:solidFill>
                <a:latin typeface="Trebuchet MS" panose="020B0603020202020204"/>
              </a:rPr>
              <a:t>23/06</a:t>
            </a:r>
          </a:p>
          <a:p>
            <a:pPr defTabSz="685800"/>
            <a:r>
              <a:rPr lang="fr-FR" sz="750" dirty="0">
                <a:solidFill>
                  <a:prstClr val="black"/>
                </a:solidFill>
                <a:latin typeface="Trebuchet MS" panose="020B0603020202020204"/>
              </a:rPr>
              <a:t>AG du GIP</a:t>
            </a:r>
          </a:p>
        </p:txBody>
      </p:sp>
      <p:sp>
        <p:nvSpPr>
          <p:cNvPr id="66" name="Rectangle : coins arrondis 65">
            <a:extLst>
              <a:ext uri="{FF2B5EF4-FFF2-40B4-BE49-F238E27FC236}">
                <a16:creationId xmlns:a16="http://schemas.microsoft.com/office/drawing/2014/main" id="{777F5CB7-991E-4CB6-93AC-092F7C63DF85}"/>
              </a:ext>
            </a:extLst>
          </p:cNvPr>
          <p:cNvSpPr/>
          <p:nvPr/>
        </p:nvSpPr>
        <p:spPr>
          <a:xfrm>
            <a:off x="1104636" y="1669066"/>
            <a:ext cx="7225435" cy="209242"/>
          </a:xfrm>
          <a:prstGeom prst="roundRect">
            <a:avLst>
              <a:gd name="adj" fmla="val 50000"/>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fr-FR" sz="1500" dirty="0">
              <a:solidFill>
                <a:prstClr val="white"/>
              </a:solidFill>
              <a:latin typeface="Trebuchet MS" panose="020B0603020202020204"/>
            </a:endParaRPr>
          </a:p>
        </p:txBody>
      </p:sp>
      <p:sp>
        <p:nvSpPr>
          <p:cNvPr id="68" name="Rectangle à coins arrondis 265">
            <a:extLst>
              <a:ext uri="{FF2B5EF4-FFF2-40B4-BE49-F238E27FC236}">
                <a16:creationId xmlns:a16="http://schemas.microsoft.com/office/drawing/2014/main" id="{1575F4E0-2443-4C9C-BD2A-1986281F63FF}"/>
              </a:ext>
            </a:extLst>
          </p:cNvPr>
          <p:cNvSpPr/>
          <p:nvPr/>
        </p:nvSpPr>
        <p:spPr>
          <a:xfrm>
            <a:off x="234446" y="1637807"/>
            <a:ext cx="806059" cy="318791"/>
          </a:xfrm>
          <a:prstGeom prst="roundRect">
            <a:avLst>
              <a:gd name="adj" fmla="val 43640"/>
            </a:avLst>
          </a:prstGeom>
          <a:solidFill>
            <a:schemeClr val="tx2">
              <a:lumMod val="20000"/>
              <a:lumOff val="80000"/>
            </a:schemeClr>
          </a:solidFill>
          <a:ln w="12700">
            <a:no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r>
              <a:rPr lang="fr-FR" sz="788" b="1" dirty="0">
                <a:solidFill>
                  <a:prstClr val="black"/>
                </a:solidFill>
                <a:latin typeface="Open Sans" panose="020B0606030504020204" pitchFamily="34" charset="0"/>
                <a:ea typeface="Open Sans" panose="020B0606030504020204" pitchFamily="34" charset="0"/>
                <a:cs typeface="Open Sans" panose="020B0606030504020204" pitchFamily="34" charset="0"/>
              </a:rPr>
              <a:t>Cadrage</a:t>
            </a:r>
            <a:endParaRPr lang="fr-FR" sz="788"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9" name="Rectangle : coins arrondis 68">
            <a:extLst>
              <a:ext uri="{FF2B5EF4-FFF2-40B4-BE49-F238E27FC236}">
                <a16:creationId xmlns:a16="http://schemas.microsoft.com/office/drawing/2014/main" id="{E40EF718-25BC-4F27-98AE-4C0E8410D89A}"/>
              </a:ext>
            </a:extLst>
          </p:cNvPr>
          <p:cNvSpPr/>
          <p:nvPr/>
        </p:nvSpPr>
        <p:spPr>
          <a:xfrm>
            <a:off x="1087639" y="1667639"/>
            <a:ext cx="1360331" cy="195478"/>
          </a:xfrm>
          <a:prstGeom prst="roundRect">
            <a:avLst>
              <a:gd name="adj" fmla="val 50000"/>
            </a:avLst>
          </a:prstGeom>
          <a:solidFill>
            <a:schemeClr val="tx2">
              <a:lumMod val="20000"/>
              <a:lumOff val="80000"/>
            </a:schemeClr>
          </a:solidFill>
          <a:ln w="12700">
            <a:no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fr-FR" sz="900" b="1" dirty="0">
              <a:solidFill>
                <a:prstClr val="white"/>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0" name="ZoneTexte 69">
            <a:extLst>
              <a:ext uri="{FF2B5EF4-FFF2-40B4-BE49-F238E27FC236}">
                <a16:creationId xmlns:a16="http://schemas.microsoft.com/office/drawing/2014/main" id="{A7142EC8-5A0E-4BFF-AD1C-EF01E66203ED}"/>
              </a:ext>
            </a:extLst>
          </p:cNvPr>
          <p:cNvSpPr txBox="1"/>
          <p:nvPr/>
        </p:nvSpPr>
        <p:spPr>
          <a:xfrm>
            <a:off x="967917" y="1861166"/>
            <a:ext cx="1465441" cy="300082"/>
          </a:xfrm>
          <a:prstGeom prst="rect">
            <a:avLst/>
          </a:prstGeom>
          <a:noFill/>
        </p:spPr>
        <p:txBody>
          <a:bodyPr wrap="square" lIns="0" rIns="0" rtlCol="0" anchor="t">
            <a:spAutoFit/>
          </a:bodyPr>
          <a:lstStyle/>
          <a:p>
            <a:pPr algn="r" defTabSz="685800"/>
            <a:r>
              <a:rPr lang="fr-FR" sz="675" b="1" dirty="0">
                <a:solidFill>
                  <a:prstClr val="black"/>
                </a:solidFill>
                <a:latin typeface="Trebuchet MS" panose="020B0603020202020204"/>
              </a:rPr>
              <a:t>Validation du processus d’élaboration de la feuille de route</a:t>
            </a:r>
          </a:p>
        </p:txBody>
      </p:sp>
      <p:sp>
        <p:nvSpPr>
          <p:cNvPr id="72" name="Rectangle : coins arrondis 71">
            <a:extLst>
              <a:ext uri="{FF2B5EF4-FFF2-40B4-BE49-F238E27FC236}">
                <a16:creationId xmlns:a16="http://schemas.microsoft.com/office/drawing/2014/main" id="{B1B15AB8-BC11-4A1D-991F-2978567BA869}"/>
              </a:ext>
            </a:extLst>
          </p:cNvPr>
          <p:cNvSpPr/>
          <p:nvPr/>
        </p:nvSpPr>
        <p:spPr>
          <a:xfrm>
            <a:off x="1110273" y="3026955"/>
            <a:ext cx="7259852" cy="193432"/>
          </a:xfrm>
          <a:prstGeom prst="roundRect">
            <a:avLst>
              <a:gd name="adj" fmla="val 50000"/>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fr-FR" sz="1500" dirty="0">
              <a:solidFill>
                <a:prstClr val="white"/>
              </a:solidFill>
              <a:latin typeface="Trebuchet MS" panose="020B0603020202020204"/>
            </a:endParaRPr>
          </a:p>
        </p:txBody>
      </p:sp>
      <p:sp>
        <p:nvSpPr>
          <p:cNvPr id="73" name="Rectangle à coins arrondis 265">
            <a:extLst>
              <a:ext uri="{FF2B5EF4-FFF2-40B4-BE49-F238E27FC236}">
                <a16:creationId xmlns:a16="http://schemas.microsoft.com/office/drawing/2014/main" id="{681F7C65-A150-4C6F-B7B1-294BA165D703}"/>
              </a:ext>
            </a:extLst>
          </p:cNvPr>
          <p:cNvSpPr/>
          <p:nvPr/>
        </p:nvSpPr>
        <p:spPr>
          <a:xfrm>
            <a:off x="234444" y="2968615"/>
            <a:ext cx="844579" cy="367229"/>
          </a:xfrm>
          <a:prstGeom prst="roundRect">
            <a:avLst>
              <a:gd name="adj" fmla="val 43640"/>
            </a:avLst>
          </a:prstGeom>
          <a:solidFill>
            <a:schemeClr val="tx2"/>
          </a:solidFill>
          <a:ln w="12700">
            <a:no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r>
              <a:rPr lang="fr-FR" sz="788" b="1" dirty="0">
                <a:solidFill>
                  <a:prstClr val="white"/>
                </a:solidFill>
                <a:latin typeface="Open Sans" panose="020B0606030504020204" pitchFamily="34" charset="0"/>
                <a:ea typeface="Open Sans" panose="020B0606030504020204" pitchFamily="34" charset="0"/>
                <a:cs typeface="Open Sans" panose="020B0606030504020204" pitchFamily="34" charset="0"/>
              </a:rPr>
              <a:t>Recueil des besoins</a:t>
            </a:r>
            <a:endParaRPr lang="fr-FR" sz="788" dirty="0">
              <a:solidFill>
                <a:prstClr val="white"/>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4" name="Rectangle : coins arrondis 73">
            <a:extLst>
              <a:ext uri="{FF2B5EF4-FFF2-40B4-BE49-F238E27FC236}">
                <a16:creationId xmlns:a16="http://schemas.microsoft.com/office/drawing/2014/main" id="{4292BB50-6F69-4CDB-AFBE-8291BDD642B3}"/>
              </a:ext>
            </a:extLst>
          </p:cNvPr>
          <p:cNvSpPr/>
          <p:nvPr/>
        </p:nvSpPr>
        <p:spPr>
          <a:xfrm>
            <a:off x="2348327" y="3025347"/>
            <a:ext cx="3390603" cy="204623"/>
          </a:xfrm>
          <a:prstGeom prst="roundRect">
            <a:avLst>
              <a:gd name="adj" fmla="val 50000"/>
            </a:avLst>
          </a:prstGeom>
          <a:solidFill>
            <a:schemeClr val="tx2"/>
          </a:solidFill>
          <a:ln w="12700">
            <a:no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fr-FR" sz="900" b="1" dirty="0">
              <a:solidFill>
                <a:prstClr val="white"/>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5" name="ZoneTexte 74">
            <a:extLst>
              <a:ext uri="{FF2B5EF4-FFF2-40B4-BE49-F238E27FC236}">
                <a16:creationId xmlns:a16="http://schemas.microsoft.com/office/drawing/2014/main" id="{48C1B4AE-438E-4F68-B4A8-1658EC2245C0}"/>
              </a:ext>
            </a:extLst>
          </p:cNvPr>
          <p:cNvSpPr txBox="1"/>
          <p:nvPr/>
        </p:nvSpPr>
        <p:spPr>
          <a:xfrm>
            <a:off x="3666376" y="3262366"/>
            <a:ext cx="794846" cy="196208"/>
          </a:xfrm>
          <a:prstGeom prst="rect">
            <a:avLst/>
          </a:prstGeom>
          <a:noFill/>
        </p:spPr>
        <p:txBody>
          <a:bodyPr wrap="square" lIns="0" rIns="0" rtlCol="0" anchor="t">
            <a:spAutoFit/>
          </a:bodyPr>
          <a:lstStyle/>
          <a:p>
            <a:pPr algn="ctr" defTabSz="685800"/>
            <a:r>
              <a:rPr lang="fr-FR" sz="675" b="1" dirty="0">
                <a:solidFill>
                  <a:prstClr val="black"/>
                </a:solidFill>
                <a:latin typeface="Trebuchet MS" panose="020B0603020202020204"/>
              </a:rPr>
              <a:t>8 entretiens</a:t>
            </a:r>
            <a:endParaRPr lang="fr-FR" sz="675" dirty="0">
              <a:solidFill>
                <a:prstClr val="black"/>
              </a:solidFill>
              <a:latin typeface="Trebuchet MS" panose="020B0603020202020204"/>
            </a:endParaRPr>
          </a:p>
        </p:txBody>
      </p:sp>
      <p:sp>
        <p:nvSpPr>
          <p:cNvPr id="76" name="Ellipse 75">
            <a:extLst>
              <a:ext uri="{FF2B5EF4-FFF2-40B4-BE49-F238E27FC236}">
                <a16:creationId xmlns:a16="http://schemas.microsoft.com/office/drawing/2014/main" id="{586AA5E0-B650-46A8-8C37-BE5B11073AB9}"/>
              </a:ext>
            </a:extLst>
          </p:cNvPr>
          <p:cNvSpPr/>
          <p:nvPr/>
        </p:nvSpPr>
        <p:spPr>
          <a:xfrm>
            <a:off x="126517" y="2806325"/>
            <a:ext cx="243000" cy="243000"/>
          </a:xfrm>
          <a:prstGeom prst="ellipse">
            <a:avLst/>
          </a:prstGeom>
          <a:ln>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685800"/>
            <a:r>
              <a:rPr lang="fr-FR" sz="1200" b="1" dirty="0">
                <a:solidFill>
                  <a:srgbClr val="212745"/>
                </a:solidFill>
                <a:latin typeface="Trebuchet MS" panose="020B0603020202020204"/>
              </a:rPr>
              <a:t>1</a:t>
            </a:r>
            <a:endParaRPr lang="fr-FR" sz="1350" b="1" dirty="0">
              <a:solidFill>
                <a:srgbClr val="212745"/>
              </a:solidFill>
              <a:latin typeface="Trebuchet MS" panose="020B0603020202020204"/>
            </a:endParaRPr>
          </a:p>
        </p:txBody>
      </p:sp>
      <p:sp>
        <p:nvSpPr>
          <p:cNvPr id="77" name="ZoneTexte 76">
            <a:extLst>
              <a:ext uri="{FF2B5EF4-FFF2-40B4-BE49-F238E27FC236}">
                <a16:creationId xmlns:a16="http://schemas.microsoft.com/office/drawing/2014/main" id="{FE52BC3D-F31D-4F79-820D-6B6B9B6389C3}"/>
              </a:ext>
            </a:extLst>
          </p:cNvPr>
          <p:cNvSpPr txBox="1"/>
          <p:nvPr/>
        </p:nvSpPr>
        <p:spPr>
          <a:xfrm>
            <a:off x="2185356" y="3377431"/>
            <a:ext cx="611456" cy="300082"/>
          </a:xfrm>
          <a:prstGeom prst="rect">
            <a:avLst/>
          </a:prstGeom>
          <a:noFill/>
        </p:spPr>
        <p:txBody>
          <a:bodyPr wrap="square" lIns="0" rIns="0" rtlCol="0" anchor="t">
            <a:spAutoFit/>
          </a:bodyPr>
          <a:lstStyle/>
          <a:p>
            <a:pPr algn="r" defTabSz="685800"/>
            <a:r>
              <a:rPr lang="fr-FR" sz="675" b="1" dirty="0">
                <a:solidFill>
                  <a:prstClr val="black"/>
                </a:solidFill>
                <a:latin typeface="Trebuchet MS" panose="020B0603020202020204"/>
              </a:rPr>
              <a:t>Ateliers de travail GIP SNE</a:t>
            </a:r>
          </a:p>
        </p:txBody>
      </p:sp>
      <p:sp>
        <p:nvSpPr>
          <p:cNvPr id="79" name="ZoneTexte 78">
            <a:extLst>
              <a:ext uri="{FF2B5EF4-FFF2-40B4-BE49-F238E27FC236}">
                <a16:creationId xmlns:a16="http://schemas.microsoft.com/office/drawing/2014/main" id="{4541CEA6-6399-4E9F-A014-AFB3D7D73E6C}"/>
              </a:ext>
            </a:extLst>
          </p:cNvPr>
          <p:cNvSpPr txBox="1"/>
          <p:nvPr/>
        </p:nvSpPr>
        <p:spPr>
          <a:xfrm>
            <a:off x="3701234" y="3518486"/>
            <a:ext cx="948647" cy="196208"/>
          </a:xfrm>
          <a:prstGeom prst="rect">
            <a:avLst/>
          </a:prstGeom>
          <a:noFill/>
        </p:spPr>
        <p:txBody>
          <a:bodyPr wrap="square" lIns="0" rIns="0" rtlCol="0" anchor="t">
            <a:spAutoFit/>
          </a:bodyPr>
          <a:lstStyle/>
          <a:p>
            <a:pPr algn="ctr" defTabSz="685800"/>
            <a:r>
              <a:rPr lang="fr-FR" sz="675" b="1" dirty="0">
                <a:solidFill>
                  <a:prstClr val="black"/>
                </a:solidFill>
                <a:latin typeface="Trebuchet MS" panose="020B0603020202020204"/>
              </a:rPr>
              <a:t>4 clubs</a:t>
            </a:r>
          </a:p>
        </p:txBody>
      </p:sp>
      <p:sp>
        <p:nvSpPr>
          <p:cNvPr id="82" name="Rectangle : coins arrondis 81">
            <a:extLst>
              <a:ext uri="{FF2B5EF4-FFF2-40B4-BE49-F238E27FC236}">
                <a16:creationId xmlns:a16="http://schemas.microsoft.com/office/drawing/2014/main" id="{3CDAA836-696C-4EB3-8A53-2D022A7D74C4}"/>
              </a:ext>
            </a:extLst>
          </p:cNvPr>
          <p:cNvSpPr/>
          <p:nvPr/>
        </p:nvSpPr>
        <p:spPr>
          <a:xfrm>
            <a:off x="1104966" y="4495644"/>
            <a:ext cx="6830719" cy="192328"/>
          </a:xfrm>
          <a:prstGeom prst="roundRect">
            <a:avLst>
              <a:gd name="adj" fmla="val 50000"/>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fr-FR" sz="1500" dirty="0">
              <a:solidFill>
                <a:prstClr val="white"/>
              </a:solidFill>
              <a:latin typeface="Trebuchet MS" panose="020B0603020202020204"/>
            </a:endParaRPr>
          </a:p>
        </p:txBody>
      </p:sp>
      <p:sp>
        <p:nvSpPr>
          <p:cNvPr id="83" name="Rectangle à coins arrondis 265">
            <a:extLst>
              <a:ext uri="{FF2B5EF4-FFF2-40B4-BE49-F238E27FC236}">
                <a16:creationId xmlns:a16="http://schemas.microsoft.com/office/drawing/2014/main" id="{C6EDF427-C6BA-437F-8390-FAD68A555863}"/>
              </a:ext>
            </a:extLst>
          </p:cNvPr>
          <p:cNvSpPr/>
          <p:nvPr/>
        </p:nvSpPr>
        <p:spPr>
          <a:xfrm>
            <a:off x="223148" y="4385397"/>
            <a:ext cx="868252" cy="367229"/>
          </a:xfrm>
          <a:prstGeom prst="roundRect">
            <a:avLst>
              <a:gd name="adj" fmla="val 43640"/>
            </a:avLst>
          </a:prstGeom>
          <a:solidFill>
            <a:schemeClr val="accent3">
              <a:lumMod val="75000"/>
            </a:schemeClr>
          </a:solidFill>
          <a:ln w="12700">
            <a:noFill/>
            <a:prstDash val="dash"/>
          </a:ln>
          <a:effectLst/>
        </p:spPr>
        <p:style>
          <a:lnRef idx="1">
            <a:schemeClr val="accent1"/>
          </a:lnRef>
          <a:fillRef idx="3">
            <a:schemeClr val="accent1"/>
          </a:fillRef>
          <a:effectRef idx="2">
            <a:schemeClr val="accent1"/>
          </a:effectRef>
          <a:fontRef idx="minor">
            <a:schemeClr val="lt1"/>
          </a:fontRef>
        </p:style>
        <p:txBody>
          <a:bodyPr tIns="0" rIns="0" bIns="0" rtlCol="0" anchor="ctr"/>
          <a:lstStyle/>
          <a:p>
            <a:pPr algn="ctr" defTabSz="685800"/>
            <a:r>
              <a:rPr lang="fr-FR" sz="788" b="1" dirty="0">
                <a:solidFill>
                  <a:prstClr val="white"/>
                </a:solidFill>
                <a:latin typeface="Open Sans" panose="020B0606030504020204" pitchFamily="34" charset="0"/>
                <a:ea typeface="Open Sans" panose="020B0606030504020204" pitchFamily="34" charset="0"/>
                <a:cs typeface="Open Sans" panose="020B0606030504020204" pitchFamily="34" charset="0"/>
              </a:rPr>
              <a:t>Présentation de la feuille de route</a:t>
            </a:r>
            <a:endParaRPr lang="fr-FR" sz="788" dirty="0">
              <a:solidFill>
                <a:prstClr val="white"/>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6" name="Rectangle à coins arrondis 265">
            <a:extLst>
              <a:ext uri="{FF2B5EF4-FFF2-40B4-BE49-F238E27FC236}">
                <a16:creationId xmlns:a16="http://schemas.microsoft.com/office/drawing/2014/main" id="{B1C6624F-B599-4F03-B2AB-33BC2AB93189}"/>
              </a:ext>
            </a:extLst>
          </p:cNvPr>
          <p:cNvSpPr/>
          <p:nvPr/>
        </p:nvSpPr>
        <p:spPr>
          <a:xfrm>
            <a:off x="7759582" y="4488007"/>
            <a:ext cx="525586" cy="199965"/>
          </a:xfrm>
          <a:prstGeom prst="roundRect">
            <a:avLst>
              <a:gd name="adj" fmla="val 43640"/>
            </a:avLst>
          </a:prstGeom>
          <a:solidFill>
            <a:schemeClr val="accent3">
              <a:lumMod val="75000"/>
            </a:schemeClr>
          </a:solidFill>
          <a:ln w="12700">
            <a:no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fr-FR" sz="750" dirty="0">
              <a:solidFill>
                <a:prstClr val="white"/>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7" name="Ellipse 86">
            <a:extLst>
              <a:ext uri="{FF2B5EF4-FFF2-40B4-BE49-F238E27FC236}">
                <a16:creationId xmlns:a16="http://schemas.microsoft.com/office/drawing/2014/main" id="{E6A27648-1AB1-49C4-A010-0F0ED55D1B62}"/>
              </a:ext>
            </a:extLst>
          </p:cNvPr>
          <p:cNvSpPr/>
          <p:nvPr/>
        </p:nvSpPr>
        <p:spPr>
          <a:xfrm>
            <a:off x="126517" y="4224089"/>
            <a:ext cx="243000" cy="243000"/>
          </a:xfrm>
          <a:prstGeom prst="ellipse">
            <a:avLst/>
          </a:prstGeom>
          <a:ln>
            <a:solidFill>
              <a:schemeClr val="accent3"/>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685800"/>
            <a:r>
              <a:rPr lang="fr-FR" sz="1200" b="1" dirty="0">
                <a:solidFill>
                  <a:srgbClr val="A7EA52"/>
                </a:solidFill>
                <a:latin typeface="Trebuchet MS" panose="020B0603020202020204"/>
              </a:rPr>
              <a:t>3</a:t>
            </a:r>
            <a:endParaRPr lang="fr-FR" sz="1350" b="1" dirty="0">
              <a:solidFill>
                <a:srgbClr val="A7EA52"/>
              </a:solidFill>
              <a:latin typeface="Trebuchet MS" panose="020B0603020202020204"/>
            </a:endParaRPr>
          </a:p>
        </p:txBody>
      </p:sp>
      <p:grpSp>
        <p:nvGrpSpPr>
          <p:cNvPr id="89" name="Groupe 88">
            <a:extLst>
              <a:ext uri="{FF2B5EF4-FFF2-40B4-BE49-F238E27FC236}">
                <a16:creationId xmlns:a16="http://schemas.microsoft.com/office/drawing/2014/main" id="{DF35903E-90D8-4A95-B662-9B34712E79F1}"/>
              </a:ext>
            </a:extLst>
          </p:cNvPr>
          <p:cNvGrpSpPr/>
          <p:nvPr/>
        </p:nvGrpSpPr>
        <p:grpSpPr>
          <a:xfrm>
            <a:off x="2369052" y="3247624"/>
            <a:ext cx="346859" cy="119073"/>
            <a:chOff x="4082794" y="3952780"/>
            <a:chExt cx="462478" cy="158764"/>
          </a:xfrm>
        </p:grpSpPr>
        <p:sp>
          <p:nvSpPr>
            <p:cNvPr id="90" name="Ellipse 89">
              <a:extLst>
                <a:ext uri="{FF2B5EF4-FFF2-40B4-BE49-F238E27FC236}">
                  <a16:creationId xmlns:a16="http://schemas.microsoft.com/office/drawing/2014/main" id="{9C3B7ACB-DCBD-41C1-9BD6-F902DAAEE23C}"/>
                </a:ext>
              </a:extLst>
            </p:cNvPr>
            <p:cNvSpPr/>
            <p:nvPr/>
          </p:nvSpPr>
          <p:spPr>
            <a:xfrm>
              <a:off x="4082794" y="3952780"/>
              <a:ext cx="223688" cy="158764"/>
            </a:xfrm>
            <a:prstGeom prst="ellipse">
              <a:avLst/>
            </a:prstGeom>
            <a:solidFill>
              <a:schemeClr val="tx2"/>
            </a:solidFill>
            <a:ln w="12700">
              <a:no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fr-FR" sz="900" b="1">
                <a:solidFill>
                  <a:prstClr val="white"/>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1" name="Ellipse 90">
              <a:extLst>
                <a:ext uri="{FF2B5EF4-FFF2-40B4-BE49-F238E27FC236}">
                  <a16:creationId xmlns:a16="http://schemas.microsoft.com/office/drawing/2014/main" id="{C251FF92-7FAB-42C8-9D7E-84F9380990B7}"/>
                </a:ext>
              </a:extLst>
            </p:cNvPr>
            <p:cNvSpPr/>
            <p:nvPr/>
          </p:nvSpPr>
          <p:spPr>
            <a:xfrm>
              <a:off x="4321584" y="3952780"/>
              <a:ext cx="223688" cy="158764"/>
            </a:xfrm>
            <a:prstGeom prst="ellipse">
              <a:avLst/>
            </a:prstGeom>
            <a:solidFill>
              <a:schemeClr val="tx2"/>
            </a:solidFill>
            <a:ln w="12700">
              <a:no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fr-FR" sz="900" b="1">
                <a:solidFill>
                  <a:prstClr val="white"/>
                </a:solidFill>
                <a:latin typeface="Open Sans" panose="020B0606030504020204" pitchFamily="34" charset="0"/>
                <a:ea typeface="Open Sans" panose="020B0606030504020204" pitchFamily="34" charset="0"/>
                <a:cs typeface="Open Sans" panose="020B0606030504020204" pitchFamily="34" charset="0"/>
              </a:endParaRPr>
            </a:p>
          </p:txBody>
        </p:sp>
      </p:grpSp>
      <p:sp>
        <p:nvSpPr>
          <p:cNvPr id="93" name="Rectangle : coins arrondis 92">
            <a:extLst>
              <a:ext uri="{FF2B5EF4-FFF2-40B4-BE49-F238E27FC236}">
                <a16:creationId xmlns:a16="http://schemas.microsoft.com/office/drawing/2014/main" id="{4FF7B44E-9F89-4417-B66B-ED376CCE3785}"/>
              </a:ext>
            </a:extLst>
          </p:cNvPr>
          <p:cNvSpPr/>
          <p:nvPr/>
        </p:nvSpPr>
        <p:spPr>
          <a:xfrm>
            <a:off x="2804782" y="3235244"/>
            <a:ext cx="991261" cy="205262"/>
          </a:xfrm>
          <a:prstGeom prst="roundRect">
            <a:avLst>
              <a:gd name="adj" fmla="val 50000"/>
            </a:avLst>
          </a:prstGeom>
          <a:solidFill>
            <a:schemeClr val="tx2"/>
          </a:solidFill>
          <a:ln w="12700">
            <a:no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r>
              <a:rPr lang="fr-FR" sz="675" dirty="0">
                <a:solidFill>
                  <a:prstClr val="white"/>
                </a:solidFill>
                <a:latin typeface="Trebuchet MS" panose="020B0603020202020204"/>
              </a:rPr>
              <a:t>Interlocuteurs nationaux</a:t>
            </a:r>
          </a:p>
        </p:txBody>
      </p:sp>
      <p:sp>
        <p:nvSpPr>
          <p:cNvPr id="94" name="Rectangle : coins arrondis 93">
            <a:extLst>
              <a:ext uri="{FF2B5EF4-FFF2-40B4-BE49-F238E27FC236}">
                <a16:creationId xmlns:a16="http://schemas.microsoft.com/office/drawing/2014/main" id="{6898FBC3-8612-41A9-A61C-BE430BCB5208}"/>
              </a:ext>
            </a:extLst>
          </p:cNvPr>
          <p:cNvSpPr/>
          <p:nvPr/>
        </p:nvSpPr>
        <p:spPr>
          <a:xfrm>
            <a:off x="3004800" y="3488249"/>
            <a:ext cx="991261" cy="213818"/>
          </a:xfrm>
          <a:prstGeom prst="roundRect">
            <a:avLst>
              <a:gd name="adj" fmla="val 50000"/>
            </a:avLst>
          </a:prstGeom>
          <a:solidFill>
            <a:schemeClr val="tx2"/>
          </a:solidFill>
          <a:ln w="12700">
            <a:no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r>
              <a:rPr lang="fr-FR" sz="675" dirty="0">
                <a:solidFill>
                  <a:prstClr val="white"/>
                </a:solidFill>
                <a:latin typeface="Trebuchet MS" panose="020B0603020202020204"/>
              </a:rPr>
              <a:t>Clubs utilisateurs</a:t>
            </a:r>
          </a:p>
        </p:txBody>
      </p:sp>
      <p:sp>
        <p:nvSpPr>
          <p:cNvPr id="95" name="Rectangle : coins arrondis 94">
            <a:extLst>
              <a:ext uri="{FF2B5EF4-FFF2-40B4-BE49-F238E27FC236}">
                <a16:creationId xmlns:a16="http://schemas.microsoft.com/office/drawing/2014/main" id="{2BD4F608-0F75-4B08-A6C8-1B3C4B1F410D}"/>
              </a:ext>
            </a:extLst>
          </p:cNvPr>
          <p:cNvSpPr/>
          <p:nvPr/>
        </p:nvSpPr>
        <p:spPr>
          <a:xfrm>
            <a:off x="1110273" y="3836521"/>
            <a:ext cx="7266712" cy="206108"/>
          </a:xfrm>
          <a:prstGeom prst="roundRect">
            <a:avLst>
              <a:gd name="adj" fmla="val 50000"/>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fr-FR" sz="1500" dirty="0">
              <a:solidFill>
                <a:prstClr val="white"/>
              </a:solidFill>
              <a:latin typeface="Trebuchet MS" panose="020B0603020202020204"/>
            </a:endParaRPr>
          </a:p>
        </p:txBody>
      </p:sp>
      <p:sp>
        <p:nvSpPr>
          <p:cNvPr id="96" name="Rectangle à coins arrondis 265">
            <a:extLst>
              <a:ext uri="{FF2B5EF4-FFF2-40B4-BE49-F238E27FC236}">
                <a16:creationId xmlns:a16="http://schemas.microsoft.com/office/drawing/2014/main" id="{E839F3CE-9A5B-4406-8602-89367740AFB3}"/>
              </a:ext>
            </a:extLst>
          </p:cNvPr>
          <p:cNvSpPr/>
          <p:nvPr/>
        </p:nvSpPr>
        <p:spPr>
          <a:xfrm>
            <a:off x="223148" y="3757402"/>
            <a:ext cx="868252" cy="367229"/>
          </a:xfrm>
          <a:prstGeom prst="roundRect">
            <a:avLst>
              <a:gd name="adj" fmla="val 43640"/>
            </a:avLst>
          </a:prstGeom>
          <a:solidFill>
            <a:srgbClr val="12B2EB"/>
          </a:solidFill>
          <a:ln w="12700">
            <a:noFill/>
            <a:prstDash val="dash"/>
          </a:ln>
          <a:effectLst/>
        </p:spPr>
        <p:style>
          <a:lnRef idx="1">
            <a:schemeClr val="accent1"/>
          </a:lnRef>
          <a:fillRef idx="3">
            <a:schemeClr val="accent1"/>
          </a:fillRef>
          <a:effectRef idx="2">
            <a:schemeClr val="accent1"/>
          </a:effectRef>
          <a:fontRef idx="minor">
            <a:schemeClr val="lt1"/>
          </a:fontRef>
        </p:style>
        <p:txBody>
          <a:bodyPr tIns="0" rIns="0" bIns="0" rtlCol="0" anchor="ctr"/>
          <a:lstStyle/>
          <a:p>
            <a:pPr algn="ctr" defTabSz="685800"/>
            <a:r>
              <a:rPr lang="fr-FR" sz="788" b="1" dirty="0">
                <a:solidFill>
                  <a:prstClr val="white"/>
                </a:solidFill>
                <a:latin typeface="Open Sans" panose="020B0606030504020204" pitchFamily="34" charset="0"/>
                <a:ea typeface="Open Sans" panose="020B0606030504020204" pitchFamily="34" charset="0"/>
                <a:cs typeface="Open Sans" panose="020B0606030504020204" pitchFamily="34" charset="0"/>
              </a:rPr>
              <a:t>Elaboration de la feuille de route</a:t>
            </a:r>
            <a:endParaRPr lang="fr-FR" sz="788" dirty="0">
              <a:solidFill>
                <a:prstClr val="white"/>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7" name="Rectangle : coins arrondis 96">
            <a:extLst>
              <a:ext uri="{FF2B5EF4-FFF2-40B4-BE49-F238E27FC236}">
                <a16:creationId xmlns:a16="http://schemas.microsoft.com/office/drawing/2014/main" id="{4FDA16ED-D26F-4F3A-A320-21F4BA4A70A4}"/>
              </a:ext>
            </a:extLst>
          </p:cNvPr>
          <p:cNvSpPr/>
          <p:nvPr/>
        </p:nvSpPr>
        <p:spPr>
          <a:xfrm>
            <a:off x="3932634" y="3834941"/>
            <a:ext cx="3390603" cy="213817"/>
          </a:xfrm>
          <a:prstGeom prst="roundRect">
            <a:avLst>
              <a:gd name="adj" fmla="val 50000"/>
            </a:avLst>
          </a:prstGeom>
          <a:solidFill>
            <a:srgbClr val="12B2EB"/>
          </a:solidFill>
          <a:ln w="12700">
            <a:no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r>
              <a:rPr lang="fr-FR" sz="825" dirty="0">
                <a:solidFill>
                  <a:prstClr val="white"/>
                </a:solidFill>
                <a:latin typeface="Open Sans" panose="020B0606030504020204" pitchFamily="34" charset="0"/>
                <a:ea typeface="Open Sans" panose="020B0606030504020204" pitchFamily="34" charset="0"/>
                <a:cs typeface="Open Sans" panose="020B0606030504020204" pitchFamily="34" charset="0"/>
              </a:rPr>
              <a:t>Qualification / Chiffrage / Priorisation</a:t>
            </a:r>
          </a:p>
        </p:txBody>
      </p:sp>
      <p:sp>
        <p:nvSpPr>
          <p:cNvPr id="101" name="Ellipse 100">
            <a:extLst>
              <a:ext uri="{FF2B5EF4-FFF2-40B4-BE49-F238E27FC236}">
                <a16:creationId xmlns:a16="http://schemas.microsoft.com/office/drawing/2014/main" id="{2F7C7407-7B72-4649-A750-7341B5497529}"/>
              </a:ext>
            </a:extLst>
          </p:cNvPr>
          <p:cNvSpPr/>
          <p:nvPr/>
        </p:nvSpPr>
        <p:spPr>
          <a:xfrm>
            <a:off x="126517" y="3595158"/>
            <a:ext cx="243000" cy="243000"/>
          </a:xfrm>
          <a:prstGeom prst="ellipse">
            <a:avLst/>
          </a:prstGeom>
          <a:ln>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685800"/>
            <a:r>
              <a:rPr lang="fr-FR" sz="1200" b="1" dirty="0">
                <a:solidFill>
                  <a:srgbClr val="5ECCF3">
                    <a:lumMod val="75000"/>
                  </a:srgbClr>
                </a:solidFill>
                <a:latin typeface="Trebuchet MS" panose="020B0603020202020204"/>
              </a:rPr>
              <a:t>2</a:t>
            </a:r>
            <a:endParaRPr lang="fr-FR" sz="1350" b="1" dirty="0">
              <a:solidFill>
                <a:srgbClr val="5ECCF3">
                  <a:lumMod val="75000"/>
                </a:srgbClr>
              </a:solidFill>
              <a:latin typeface="Trebuchet MS" panose="020B0603020202020204"/>
            </a:endParaRPr>
          </a:p>
        </p:txBody>
      </p:sp>
      <p:sp>
        <p:nvSpPr>
          <p:cNvPr id="23" name="Rectangle 22">
            <a:extLst>
              <a:ext uri="{FF2B5EF4-FFF2-40B4-BE49-F238E27FC236}">
                <a16:creationId xmlns:a16="http://schemas.microsoft.com/office/drawing/2014/main" id="{47BB8805-9CF6-4A10-8818-BA7595DB0A4C}"/>
              </a:ext>
            </a:extLst>
          </p:cNvPr>
          <p:cNvSpPr/>
          <p:nvPr/>
        </p:nvSpPr>
        <p:spPr>
          <a:xfrm>
            <a:off x="1109106" y="991101"/>
            <a:ext cx="650939" cy="2909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r>
              <a:rPr lang="fr-FR" sz="1050" b="1" dirty="0">
                <a:solidFill>
                  <a:prstClr val="black"/>
                </a:solidFill>
                <a:latin typeface="Open Sans (Corps)"/>
              </a:rPr>
              <a:t>Mars</a:t>
            </a:r>
          </a:p>
        </p:txBody>
      </p:sp>
      <p:sp>
        <p:nvSpPr>
          <p:cNvPr id="24" name="Rectangle 23">
            <a:extLst>
              <a:ext uri="{FF2B5EF4-FFF2-40B4-BE49-F238E27FC236}">
                <a16:creationId xmlns:a16="http://schemas.microsoft.com/office/drawing/2014/main" id="{0E3F0B87-784B-4B2E-9BCA-E6CEE950567A}"/>
              </a:ext>
            </a:extLst>
          </p:cNvPr>
          <p:cNvSpPr/>
          <p:nvPr/>
        </p:nvSpPr>
        <p:spPr>
          <a:xfrm>
            <a:off x="1816319" y="991101"/>
            <a:ext cx="650939" cy="2909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r>
              <a:rPr lang="fr-FR" sz="1050" b="1" dirty="0">
                <a:solidFill>
                  <a:prstClr val="black"/>
                </a:solidFill>
                <a:latin typeface="Open Sans (Corps)"/>
              </a:rPr>
              <a:t>Avril</a:t>
            </a:r>
          </a:p>
        </p:txBody>
      </p:sp>
      <p:sp>
        <p:nvSpPr>
          <p:cNvPr id="25" name="Rectangle 24">
            <a:extLst>
              <a:ext uri="{FF2B5EF4-FFF2-40B4-BE49-F238E27FC236}">
                <a16:creationId xmlns:a16="http://schemas.microsoft.com/office/drawing/2014/main" id="{6AE0FB53-D47D-444E-B2AE-2E8AB8E4BE0A}"/>
              </a:ext>
            </a:extLst>
          </p:cNvPr>
          <p:cNvSpPr/>
          <p:nvPr/>
        </p:nvSpPr>
        <p:spPr>
          <a:xfrm>
            <a:off x="2523532" y="991101"/>
            <a:ext cx="650939" cy="2909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r>
              <a:rPr lang="fr-FR" sz="1050" b="1" dirty="0">
                <a:solidFill>
                  <a:prstClr val="black"/>
                </a:solidFill>
                <a:latin typeface="Open Sans (Corps)"/>
              </a:rPr>
              <a:t>Mai</a:t>
            </a:r>
          </a:p>
        </p:txBody>
      </p:sp>
      <p:sp>
        <p:nvSpPr>
          <p:cNvPr id="26" name="Rectangle 25">
            <a:extLst>
              <a:ext uri="{FF2B5EF4-FFF2-40B4-BE49-F238E27FC236}">
                <a16:creationId xmlns:a16="http://schemas.microsoft.com/office/drawing/2014/main" id="{51331673-3ED0-4BBE-948E-5DD580D7253A}"/>
              </a:ext>
            </a:extLst>
          </p:cNvPr>
          <p:cNvSpPr/>
          <p:nvPr/>
        </p:nvSpPr>
        <p:spPr>
          <a:xfrm>
            <a:off x="3230746" y="991101"/>
            <a:ext cx="650939" cy="2909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r>
              <a:rPr lang="fr-FR" sz="1050" b="1" dirty="0">
                <a:solidFill>
                  <a:prstClr val="black"/>
                </a:solidFill>
                <a:latin typeface="Open Sans (Corps)"/>
              </a:rPr>
              <a:t>Juin</a:t>
            </a:r>
          </a:p>
        </p:txBody>
      </p:sp>
      <p:sp>
        <p:nvSpPr>
          <p:cNvPr id="46" name="Rectangle 45">
            <a:extLst>
              <a:ext uri="{FF2B5EF4-FFF2-40B4-BE49-F238E27FC236}">
                <a16:creationId xmlns:a16="http://schemas.microsoft.com/office/drawing/2014/main" id="{839F9829-11BF-4247-A45A-2AE2E12C523E}"/>
              </a:ext>
            </a:extLst>
          </p:cNvPr>
          <p:cNvSpPr/>
          <p:nvPr/>
        </p:nvSpPr>
        <p:spPr>
          <a:xfrm>
            <a:off x="5352346" y="990973"/>
            <a:ext cx="649815" cy="2909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r>
              <a:rPr lang="fr-FR" sz="1050" b="1" dirty="0">
                <a:solidFill>
                  <a:prstClr val="black"/>
                </a:solidFill>
                <a:latin typeface="Open Sans (Corps)"/>
              </a:rPr>
              <a:t>Sept.</a:t>
            </a:r>
          </a:p>
        </p:txBody>
      </p:sp>
      <p:sp>
        <p:nvSpPr>
          <p:cNvPr id="48" name="Rectangle 47">
            <a:extLst>
              <a:ext uri="{FF2B5EF4-FFF2-40B4-BE49-F238E27FC236}">
                <a16:creationId xmlns:a16="http://schemas.microsoft.com/office/drawing/2014/main" id="{7A2584AC-4D68-4275-B814-741CB6EA3511}"/>
              </a:ext>
            </a:extLst>
          </p:cNvPr>
          <p:cNvSpPr/>
          <p:nvPr/>
        </p:nvSpPr>
        <p:spPr>
          <a:xfrm>
            <a:off x="3937959" y="991101"/>
            <a:ext cx="650939" cy="2909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r>
              <a:rPr lang="fr-FR" sz="1050" b="1" dirty="0">
                <a:solidFill>
                  <a:prstClr val="black"/>
                </a:solidFill>
                <a:latin typeface="Open Sans (Corps)"/>
              </a:rPr>
              <a:t>Juillet</a:t>
            </a:r>
          </a:p>
        </p:txBody>
      </p:sp>
      <p:sp>
        <p:nvSpPr>
          <p:cNvPr id="58" name="Rectangle 57">
            <a:extLst>
              <a:ext uri="{FF2B5EF4-FFF2-40B4-BE49-F238E27FC236}">
                <a16:creationId xmlns:a16="http://schemas.microsoft.com/office/drawing/2014/main" id="{8F255E36-57EF-4C1C-A686-BA8BCBA2F501}"/>
              </a:ext>
            </a:extLst>
          </p:cNvPr>
          <p:cNvSpPr/>
          <p:nvPr/>
        </p:nvSpPr>
        <p:spPr>
          <a:xfrm>
            <a:off x="4645172" y="991101"/>
            <a:ext cx="650939" cy="2909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r>
              <a:rPr lang="fr-FR" sz="1050" b="1" dirty="0">
                <a:solidFill>
                  <a:prstClr val="black"/>
                </a:solidFill>
                <a:latin typeface="Open Sans (Corps)"/>
              </a:rPr>
              <a:t>Août</a:t>
            </a:r>
          </a:p>
        </p:txBody>
      </p:sp>
      <p:sp>
        <p:nvSpPr>
          <p:cNvPr id="65" name="Rectangle 64">
            <a:extLst>
              <a:ext uri="{FF2B5EF4-FFF2-40B4-BE49-F238E27FC236}">
                <a16:creationId xmlns:a16="http://schemas.microsoft.com/office/drawing/2014/main" id="{7BC3EF28-9768-414F-832E-086B2F39D84B}"/>
              </a:ext>
            </a:extLst>
          </p:cNvPr>
          <p:cNvSpPr/>
          <p:nvPr/>
        </p:nvSpPr>
        <p:spPr>
          <a:xfrm>
            <a:off x="6058361" y="992365"/>
            <a:ext cx="649815" cy="2909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r>
              <a:rPr lang="fr-FR" sz="1050" b="1" dirty="0">
                <a:solidFill>
                  <a:prstClr val="black"/>
                </a:solidFill>
                <a:latin typeface="Open Sans (Corps)"/>
              </a:rPr>
              <a:t>Oct.</a:t>
            </a:r>
          </a:p>
        </p:txBody>
      </p:sp>
      <p:sp>
        <p:nvSpPr>
          <p:cNvPr id="67" name="Rectangle : coins arrondis 66">
            <a:extLst>
              <a:ext uri="{FF2B5EF4-FFF2-40B4-BE49-F238E27FC236}">
                <a16:creationId xmlns:a16="http://schemas.microsoft.com/office/drawing/2014/main" id="{8A4961BE-2425-45D0-B20C-08FBE412F872}"/>
              </a:ext>
            </a:extLst>
          </p:cNvPr>
          <p:cNvSpPr/>
          <p:nvPr/>
        </p:nvSpPr>
        <p:spPr>
          <a:xfrm>
            <a:off x="1094982" y="2184008"/>
            <a:ext cx="7259852" cy="193432"/>
          </a:xfrm>
          <a:prstGeom prst="roundRect">
            <a:avLst>
              <a:gd name="adj" fmla="val 50000"/>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fr-FR" sz="1500" dirty="0">
              <a:solidFill>
                <a:prstClr val="white"/>
              </a:solidFill>
              <a:latin typeface="Trebuchet MS" panose="020B0603020202020204"/>
            </a:endParaRPr>
          </a:p>
        </p:txBody>
      </p:sp>
      <p:sp>
        <p:nvSpPr>
          <p:cNvPr id="78" name="Rectangle à coins arrondis 265">
            <a:extLst>
              <a:ext uri="{FF2B5EF4-FFF2-40B4-BE49-F238E27FC236}">
                <a16:creationId xmlns:a16="http://schemas.microsoft.com/office/drawing/2014/main" id="{1DB3C7B7-19E8-449A-BA45-FD85966609D6}"/>
              </a:ext>
            </a:extLst>
          </p:cNvPr>
          <p:cNvSpPr/>
          <p:nvPr/>
        </p:nvSpPr>
        <p:spPr>
          <a:xfrm>
            <a:off x="234446" y="2099780"/>
            <a:ext cx="806059" cy="318791"/>
          </a:xfrm>
          <a:prstGeom prst="roundRect">
            <a:avLst>
              <a:gd name="adj" fmla="val 43640"/>
            </a:avLst>
          </a:prstGeom>
          <a:solidFill>
            <a:schemeClr val="tx2">
              <a:lumMod val="20000"/>
              <a:lumOff val="80000"/>
            </a:schemeClr>
          </a:solidFill>
          <a:ln w="12700">
            <a:no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r>
              <a:rPr lang="fr-FR" sz="788" b="1" dirty="0">
                <a:solidFill>
                  <a:prstClr val="black"/>
                </a:solidFill>
                <a:latin typeface="Open Sans" panose="020B0606030504020204" pitchFamily="34" charset="0"/>
                <a:ea typeface="Open Sans" panose="020B0606030504020204" pitchFamily="34" charset="0"/>
                <a:cs typeface="Open Sans" panose="020B0606030504020204" pitchFamily="34" charset="0"/>
              </a:rPr>
              <a:t>Pilotage</a:t>
            </a:r>
            <a:endParaRPr lang="fr-FR" sz="788" dirty="0">
              <a:solidFill>
                <a:prstClr val="black"/>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2" name="Triangle isocèle 91">
            <a:extLst>
              <a:ext uri="{FF2B5EF4-FFF2-40B4-BE49-F238E27FC236}">
                <a16:creationId xmlns:a16="http://schemas.microsoft.com/office/drawing/2014/main" id="{FBBF8268-9A04-49FD-891F-F6A38DC4DBD3}"/>
              </a:ext>
            </a:extLst>
          </p:cNvPr>
          <p:cNvSpPr/>
          <p:nvPr/>
        </p:nvSpPr>
        <p:spPr>
          <a:xfrm>
            <a:off x="3921354" y="2343805"/>
            <a:ext cx="209041" cy="171422"/>
          </a:xfrm>
          <a:prstGeom prst="triangle">
            <a:avLst/>
          </a:prstGeom>
          <a:solidFill>
            <a:schemeClr val="tx2">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defTabSz="685800"/>
            <a:endParaRPr lang="fr-FR" sz="1350">
              <a:solidFill>
                <a:prstClr val="black"/>
              </a:solidFill>
              <a:latin typeface="Trebuchet MS" panose="020B0603020202020204"/>
            </a:endParaRPr>
          </a:p>
        </p:txBody>
      </p:sp>
      <p:sp>
        <p:nvSpPr>
          <p:cNvPr id="98" name="ZoneTexte 97">
            <a:extLst>
              <a:ext uri="{FF2B5EF4-FFF2-40B4-BE49-F238E27FC236}">
                <a16:creationId xmlns:a16="http://schemas.microsoft.com/office/drawing/2014/main" id="{49FC6369-9BD8-40AF-99AE-A55C9CC382B2}"/>
              </a:ext>
            </a:extLst>
          </p:cNvPr>
          <p:cNvSpPr txBox="1"/>
          <p:nvPr/>
        </p:nvSpPr>
        <p:spPr>
          <a:xfrm>
            <a:off x="3458304" y="2483775"/>
            <a:ext cx="1112603" cy="196208"/>
          </a:xfrm>
          <a:prstGeom prst="rect">
            <a:avLst/>
          </a:prstGeom>
          <a:noFill/>
        </p:spPr>
        <p:txBody>
          <a:bodyPr wrap="square" lIns="0" rIns="0" rtlCol="0" anchor="t">
            <a:spAutoFit/>
          </a:bodyPr>
          <a:lstStyle/>
          <a:p>
            <a:pPr algn="ctr" defTabSz="685800"/>
            <a:r>
              <a:rPr lang="fr-FR" sz="675" dirty="0">
                <a:solidFill>
                  <a:prstClr val="black"/>
                </a:solidFill>
                <a:latin typeface="Trebuchet MS" panose="020B0603020202020204"/>
              </a:rPr>
              <a:t>COPIL « feuille de route »</a:t>
            </a:r>
          </a:p>
        </p:txBody>
      </p:sp>
      <p:sp>
        <p:nvSpPr>
          <p:cNvPr id="100" name="Triangle isocèle 99">
            <a:extLst>
              <a:ext uri="{FF2B5EF4-FFF2-40B4-BE49-F238E27FC236}">
                <a16:creationId xmlns:a16="http://schemas.microsoft.com/office/drawing/2014/main" id="{7B3C616A-3A06-4A48-9DFE-0604231D2FF1}"/>
              </a:ext>
            </a:extLst>
          </p:cNvPr>
          <p:cNvSpPr/>
          <p:nvPr/>
        </p:nvSpPr>
        <p:spPr>
          <a:xfrm>
            <a:off x="6004797" y="2343805"/>
            <a:ext cx="209041" cy="171422"/>
          </a:xfrm>
          <a:prstGeom prst="triangle">
            <a:avLst/>
          </a:prstGeom>
          <a:solidFill>
            <a:schemeClr val="tx2">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defTabSz="685800"/>
            <a:endParaRPr lang="fr-FR" sz="1350">
              <a:solidFill>
                <a:prstClr val="black"/>
              </a:solidFill>
              <a:latin typeface="Trebuchet MS" panose="020B0603020202020204"/>
            </a:endParaRPr>
          </a:p>
        </p:txBody>
      </p:sp>
      <p:sp>
        <p:nvSpPr>
          <p:cNvPr id="102" name="ZoneTexte 101">
            <a:extLst>
              <a:ext uri="{FF2B5EF4-FFF2-40B4-BE49-F238E27FC236}">
                <a16:creationId xmlns:a16="http://schemas.microsoft.com/office/drawing/2014/main" id="{36A900DF-B490-4AA4-9D24-4212CF2360E4}"/>
              </a:ext>
            </a:extLst>
          </p:cNvPr>
          <p:cNvSpPr txBox="1"/>
          <p:nvPr/>
        </p:nvSpPr>
        <p:spPr>
          <a:xfrm>
            <a:off x="5553016" y="2485984"/>
            <a:ext cx="1112603" cy="196208"/>
          </a:xfrm>
          <a:prstGeom prst="rect">
            <a:avLst/>
          </a:prstGeom>
          <a:noFill/>
        </p:spPr>
        <p:txBody>
          <a:bodyPr wrap="square" lIns="0" rIns="0" rtlCol="0" anchor="t">
            <a:spAutoFit/>
          </a:bodyPr>
          <a:lstStyle/>
          <a:p>
            <a:pPr algn="ctr" defTabSz="685800"/>
            <a:r>
              <a:rPr lang="fr-FR" sz="675" dirty="0">
                <a:solidFill>
                  <a:prstClr val="black"/>
                </a:solidFill>
                <a:latin typeface="Trebuchet MS" panose="020B0603020202020204"/>
              </a:rPr>
              <a:t>COPIL « feuille de route »</a:t>
            </a:r>
          </a:p>
        </p:txBody>
      </p:sp>
      <p:sp>
        <p:nvSpPr>
          <p:cNvPr id="64" name="Titre 4">
            <a:extLst>
              <a:ext uri="{FF2B5EF4-FFF2-40B4-BE49-F238E27FC236}">
                <a16:creationId xmlns:a16="http://schemas.microsoft.com/office/drawing/2014/main" id="{10CD65F9-95E6-93C9-4076-58B705119233}"/>
              </a:ext>
            </a:extLst>
          </p:cNvPr>
          <p:cNvSpPr txBox="1">
            <a:spLocks/>
          </p:cNvSpPr>
          <p:nvPr/>
        </p:nvSpPr>
        <p:spPr>
          <a:xfrm>
            <a:off x="486002" y="233758"/>
            <a:ext cx="6447501" cy="486044"/>
          </a:xfrm>
          <a:prstGeom prst="rect">
            <a:avLst/>
          </a:prstGeom>
        </p:spPr>
        <p:txBody>
          <a:bodyPr vert="horz" lIns="68580" tIns="34290" rIns="68580" bIns="34290" rtlCol="0" anchor="t">
            <a:normAutofit fontScale="77500" lnSpcReduction="2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342900">
              <a:lnSpc>
                <a:spcPct val="107000"/>
              </a:lnSpc>
              <a:spcBef>
                <a:spcPts val="450"/>
              </a:spcBef>
              <a:spcAft>
                <a:spcPts val="600"/>
              </a:spcAft>
            </a:pPr>
            <a:r>
              <a:rPr lang="fr-FR" sz="2100" b="1" dirty="0">
                <a:solidFill>
                  <a:srgbClr val="4E67C8"/>
                </a:solidFill>
                <a:latin typeface="Trebuchet MS" panose="020B0603020202020204"/>
              </a:rPr>
              <a:t>Calendrier et méthodologie d’élaboration de la feuille de route</a:t>
            </a:r>
          </a:p>
        </p:txBody>
      </p:sp>
      <p:sp>
        <p:nvSpPr>
          <p:cNvPr id="2" name="Rectangle 1">
            <a:extLst>
              <a:ext uri="{FF2B5EF4-FFF2-40B4-BE49-F238E27FC236}">
                <a16:creationId xmlns:a16="http://schemas.microsoft.com/office/drawing/2014/main" id="{A832E06F-CDCE-22B2-2504-E789582CBA13}"/>
              </a:ext>
            </a:extLst>
          </p:cNvPr>
          <p:cNvSpPr/>
          <p:nvPr/>
        </p:nvSpPr>
        <p:spPr>
          <a:xfrm>
            <a:off x="6763486" y="991594"/>
            <a:ext cx="649815" cy="2909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r>
              <a:rPr lang="fr-FR" sz="1050" b="1" dirty="0">
                <a:solidFill>
                  <a:prstClr val="black"/>
                </a:solidFill>
                <a:latin typeface="Open Sans (Corps)"/>
              </a:rPr>
              <a:t>Nov.</a:t>
            </a:r>
          </a:p>
        </p:txBody>
      </p:sp>
      <p:sp>
        <p:nvSpPr>
          <p:cNvPr id="3" name="Rectangle 2">
            <a:extLst>
              <a:ext uri="{FF2B5EF4-FFF2-40B4-BE49-F238E27FC236}">
                <a16:creationId xmlns:a16="http://schemas.microsoft.com/office/drawing/2014/main" id="{0A6FD6B9-AFA0-2991-46C6-6B772E39CB97}"/>
              </a:ext>
            </a:extLst>
          </p:cNvPr>
          <p:cNvSpPr/>
          <p:nvPr/>
        </p:nvSpPr>
        <p:spPr>
          <a:xfrm>
            <a:off x="7464657" y="990017"/>
            <a:ext cx="912327" cy="2909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r>
              <a:rPr lang="fr-FR" sz="1050" b="1" dirty="0">
                <a:solidFill>
                  <a:prstClr val="black"/>
                </a:solidFill>
                <a:latin typeface="Open Sans (Corps)"/>
              </a:rPr>
              <a:t>Déc / Jan</a:t>
            </a:r>
          </a:p>
        </p:txBody>
      </p:sp>
      <p:sp>
        <p:nvSpPr>
          <p:cNvPr id="5" name="ZoneTexte 4">
            <a:extLst>
              <a:ext uri="{FF2B5EF4-FFF2-40B4-BE49-F238E27FC236}">
                <a16:creationId xmlns:a16="http://schemas.microsoft.com/office/drawing/2014/main" id="{930B2477-66F1-6E20-F45B-FF105810E09F}"/>
              </a:ext>
            </a:extLst>
          </p:cNvPr>
          <p:cNvSpPr txBox="1"/>
          <p:nvPr/>
        </p:nvSpPr>
        <p:spPr>
          <a:xfrm>
            <a:off x="5158034" y="3455457"/>
            <a:ext cx="948647" cy="403957"/>
          </a:xfrm>
          <a:prstGeom prst="rect">
            <a:avLst/>
          </a:prstGeom>
          <a:noFill/>
        </p:spPr>
        <p:txBody>
          <a:bodyPr wrap="square" lIns="0" rIns="0" rtlCol="0" anchor="t">
            <a:spAutoFit/>
          </a:bodyPr>
          <a:lstStyle/>
          <a:p>
            <a:pPr algn="ctr" defTabSz="685800"/>
            <a:r>
              <a:rPr lang="fr-FR" sz="675" b="1" dirty="0">
                <a:solidFill>
                  <a:prstClr val="black"/>
                </a:solidFill>
                <a:latin typeface="Trebuchet MS" panose="020B0603020202020204"/>
              </a:rPr>
              <a:t>Atelier « Associations demandeurs et locataires »</a:t>
            </a:r>
          </a:p>
        </p:txBody>
      </p:sp>
      <p:sp>
        <p:nvSpPr>
          <p:cNvPr id="6" name="ZoneTexte 5">
            <a:extLst>
              <a:ext uri="{FF2B5EF4-FFF2-40B4-BE49-F238E27FC236}">
                <a16:creationId xmlns:a16="http://schemas.microsoft.com/office/drawing/2014/main" id="{A759EC2C-7756-72D9-BD97-33E62FB13C01}"/>
              </a:ext>
            </a:extLst>
          </p:cNvPr>
          <p:cNvSpPr txBox="1"/>
          <p:nvPr/>
        </p:nvSpPr>
        <p:spPr>
          <a:xfrm>
            <a:off x="4502773" y="4060745"/>
            <a:ext cx="1261925" cy="196208"/>
          </a:xfrm>
          <a:prstGeom prst="rect">
            <a:avLst/>
          </a:prstGeom>
          <a:noFill/>
        </p:spPr>
        <p:txBody>
          <a:bodyPr wrap="square" lIns="0" rIns="0" rtlCol="0" anchor="t">
            <a:spAutoFit/>
          </a:bodyPr>
          <a:lstStyle/>
          <a:p>
            <a:pPr defTabSz="685800"/>
            <a:r>
              <a:rPr lang="fr-FR" sz="675" dirty="0">
                <a:solidFill>
                  <a:prstClr val="black"/>
                </a:solidFill>
                <a:latin typeface="Trebuchet MS" panose="020B0603020202020204"/>
              </a:rPr>
              <a:t>64 projets à qualifier / prioriser</a:t>
            </a:r>
          </a:p>
        </p:txBody>
      </p:sp>
      <p:sp>
        <p:nvSpPr>
          <p:cNvPr id="7" name="Rectangle : coins arrondis 6">
            <a:extLst>
              <a:ext uri="{FF2B5EF4-FFF2-40B4-BE49-F238E27FC236}">
                <a16:creationId xmlns:a16="http://schemas.microsoft.com/office/drawing/2014/main" id="{BBB5E588-459D-6358-7E1A-E638DB728271}"/>
              </a:ext>
            </a:extLst>
          </p:cNvPr>
          <p:cNvSpPr/>
          <p:nvPr/>
        </p:nvSpPr>
        <p:spPr>
          <a:xfrm>
            <a:off x="5458596" y="3246040"/>
            <a:ext cx="349018" cy="204623"/>
          </a:xfrm>
          <a:prstGeom prst="roundRect">
            <a:avLst>
              <a:gd name="adj" fmla="val 50000"/>
            </a:avLst>
          </a:prstGeom>
          <a:solidFill>
            <a:schemeClr val="tx2"/>
          </a:solidFill>
          <a:ln w="12700">
            <a:no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85800"/>
            <a:endParaRPr lang="fr-FR" sz="675" dirty="0">
              <a:solidFill>
                <a:prstClr val="white"/>
              </a:solidFill>
              <a:latin typeface="Trebuchet MS" panose="020B0603020202020204"/>
            </a:endParaRPr>
          </a:p>
        </p:txBody>
      </p:sp>
      <p:sp>
        <p:nvSpPr>
          <p:cNvPr id="8" name="ZoneTexte 7">
            <a:extLst>
              <a:ext uri="{FF2B5EF4-FFF2-40B4-BE49-F238E27FC236}">
                <a16:creationId xmlns:a16="http://schemas.microsoft.com/office/drawing/2014/main" id="{DC15F2A8-19DC-FD7A-EB8F-48E762DF3D24}"/>
              </a:ext>
            </a:extLst>
          </p:cNvPr>
          <p:cNvSpPr txBox="1"/>
          <p:nvPr/>
        </p:nvSpPr>
        <p:spPr>
          <a:xfrm>
            <a:off x="6436920" y="1259461"/>
            <a:ext cx="669923" cy="323165"/>
          </a:xfrm>
          <a:prstGeom prst="rect">
            <a:avLst/>
          </a:prstGeom>
          <a:noFill/>
        </p:spPr>
        <p:txBody>
          <a:bodyPr wrap="square" lIns="0" rIns="0" rtlCol="0" anchor="t">
            <a:spAutoFit/>
          </a:bodyPr>
          <a:lstStyle/>
          <a:p>
            <a:pPr defTabSz="685800"/>
            <a:r>
              <a:rPr lang="fr-FR" sz="750" b="1" dirty="0">
                <a:solidFill>
                  <a:prstClr val="black"/>
                </a:solidFill>
                <a:latin typeface="Trebuchet MS" panose="020B0603020202020204"/>
              </a:rPr>
              <a:t>13/10</a:t>
            </a:r>
          </a:p>
          <a:p>
            <a:pPr defTabSz="685800"/>
            <a:r>
              <a:rPr lang="fr-FR" sz="750" dirty="0">
                <a:solidFill>
                  <a:prstClr val="black"/>
                </a:solidFill>
                <a:latin typeface="Trebuchet MS" panose="020B0603020202020204"/>
              </a:rPr>
              <a:t>AG du GIP</a:t>
            </a:r>
          </a:p>
        </p:txBody>
      </p:sp>
      <p:sp>
        <p:nvSpPr>
          <p:cNvPr id="9" name="Triangle isocèle 8">
            <a:extLst>
              <a:ext uri="{FF2B5EF4-FFF2-40B4-BE49-F238E27FC236}">
                <a16:creationId xmlns:a16="http://schemas.microsoft.com/office/drawing/2014/main" id="{AA392531-7096-D2A5-258D-76357D5E39A4}"/>
              </a:ext>
            </a:extLst>
          </p:cNvPr>
          <p:cNvSpPr/>
          <p:nvPr/>
        </p:nvSpPr>
        <p:spPr>
          <a:xfrm>
            <a:off x="6231517" y="1314961"/>
            <a:ext cx="209041" cy="171422"/>
          </a:xfrm>
          <a:prstGeom prst="triangle">
            <a:avLst/>
          </a:prstGeom>
          <a:solidFill>
            <a:schemeClr val="bg1">
              <a:lumMod val="85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defTabSz="685800"/>
            <a:endParaRPr lang="fr-FR" sz="1350">
              <a:solidFill>
                <a:prstClr val="black"/>
              </a:solidFill>
              <a:latin typeface="Trebuchet MS" panose="020B0603020202020204"/>
            </a:endParaRPr>
          </a:p>
        </p:txBody>
      </p:sp>
      <p:grpSp>
        <p:nvGrpSpPr>
          <p:cNvPr id="36" name="Groupe 35">
            <a:extLst>
              <a:ext uri="{FF2B5EF4-FFF2-40B4-BE49-F238E27FC236}">
                <a16:creationId xmlns:a16="http://schemas.microsoft.com/office/drawing/2014/main" id="{FD12314A-8B30-4110-AAFE-46E34F463B84}"/>
              </a:ext>
            </a:extLst>
          </p:cNvPr>
          <p:cNvGrpSpPr/>
          <p:nvPr/>
        </p:nvGrpSpPr>
        <p:grpSpPr>
          <a:xfrm>
            <a:off x="8115882" y="790897"/>
            <a:ext cx="189001" cy="3889438"/>
            <a:chOff x="1929240" y="1990814"/>
            <a:chExt cx="222170" cy="4966743"/>
          </a:xfrm>
        </p:grpSpPr>
        <p:cxnSp>
          <p:nvCxnSpPr>
            <p:cNvPr id="37" name="Connecteur droit 36">
              <a:extLst>
                <a:ext uri="{FF2B5EF4-FFF2-40B4-BE49-F238E27FC236}">
                  <a16:creationId xmlns:a16="http://schemas.microsoft.com/office/drawing/2014/main" id="{82159856-91D3-446E-9389-B562DA93B29F}"/>
                </a:ext>
              </a:extLst>
            </p:cNvPr>
            <p:cNvCxnSpPr>
              <a:cxnSpLocks/>
            </p:cNvCxnSpPr>
            <p:nvPr/>
          </p:nvCxnSpPr>
          <p:spPr>
            <a:xfrm>
              <a:off x="2026986" y="2199524"/>
              <a:ext cx="0" cy="4758033"/>
            </a:xfrm>
            <a:prstGeom prst="line">
              <a:avLst/>
            </a:prstGeom>
            <a:ln w="28575">
              <a:solidFill>
                <a:srgbClr val="E32C21"/>
              </a:solidFill>
              <a:prstDash val="sysDot"/>
              <a:tailEnd type="none"/>
            </a:ln>
          </p:spPr>
          <p:style>
            <a:lnRef idx="1">
              <a:schemeClr val="accent1"/>
            </a:lnRef>
            <a:fillRef idx="0">
              <a:schemeClr val="accent1"/>
            </a:fillRef>
            <a:effectRef idx="0">
              <a:schemeClr val="accent1"/>
            </a:effectRef>
            <a:fontRef idx="minor">
              <a:schemeClr val="tx1"/>
            </a:fontRef>
          </p:style>
        </p:cxnSp>
        <p:pic>
          <p:nvPicPr>
            <p:cNvPr id="38" name="Picture 4" descr="https://sapiutalencon.files.wordpress.com/2012/12/vous-etes-ici-3.gif">
              <a:extLst>
                <a:ext uri="{FF2B5EF4-FFF2-40B4-BE49-F238E27FC236}">
                  <a16:creationId xmlns:a16="http://schemas.microsoft.com/office/drawing/2014/main" id="{31CAC9C6-212B-4545-BBA2-FF850644BD3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9240" y="1990814"/>
              <a:ext cx="222170" cy="197627"/>
            </a:xfrm>
            <a:prstGeom prst="rect">
              <a:avLst/>
            </a:prstGeom>
            <a:noFill/>
            <a:extLst>
              <a:ext uri="{909E8E84-426E-40DD-AFC4-6F175D3DCCD1}">
                <a14:hiddenFill xmlns:a14="http://schemas.microsoft.com/office/drawing/2010/main">
                  <a:solidFill>
                    <a:srgbClr val="FFFFFF"/>
                  </a:solidFill>
                </a14:hiddenFill>
              </a:ext>
            </a:extLst>
          </p:spPr>
        </p:pic>
      </p:grpSp>
      <p:sp>
        <p:nvSpPr>
          <p:cNvPr id="4" name="ZoneTexte 3">
            <a:extLst>
              <a:ext uri="{FF2B5EF4-FFF2-40B4-BE49-F238E27FC236}">
                <a16:creationId xmlns:a16="http://schemas.microsoft.com/office/drawing/2014/main" id="{440575E7-C1E9-BDA5-EAA9-1FFE49F118A7}"/>
              </a:ext>
            </a:extLst>
          </p:cNvPr>
          <p:cNvSpPr txBox="1"/>
          <p:nvPr/>
        </p:nvSpPr>
        <p:spPr>
          <a:xfrm>
            <a:off x="7770519" y="1272017"/>
            <a:ext cx="669923" cy="323165"/>
          </a:xfrm>
          <a:prstGeom prst="rect">
            <a:avLst/>
          </a:prstGeom>
          <a:noFill/>
        </p:spPr>
        <p:txBody>
          <a:bodyPr wrap="square" lIns="0" rIns="0" rtlCol="0" anchor="t">
            <a:spAutoFit/>
          </a:bodyPr>
          <a:lstStyle/>
          <a:p>
            <a:pPr defTabSz="685800"/>
            <a:r>
              <a:rPr lang="fr-FR" sz="750" b="1" dirty="0">
                <a:solidFill>
                  <a:prstClr val="black"/>
                </a:solidFill>
                <a:latin typeface="Trebuchet MS" panose="020B0603020202020204"/>
              </a:rPr>
              <a:t>08/12</a:t>
            </a:r>
          </a:p>
          <a:p>
            <a:pPr defTabSz="685800"/>
            <a:r>
              <a:rPr lang="fr-FR" sz="750" dirty="0">
                <a:solidFill>
                  <a:prstClr val="black"/>
                </a:solidFill>
                <a:latin typeface="Trebuchet MS" panose="020B0603020202020204"/>
              </a:rPr>
              <a:t>AG du GIP</a:t>
            </a:r>
          </a:p>
        </p:txBody>
      </p:sp>
      <p:sp>
        <p:nvSpPr>
          <p:cNvPr id="10" name="Triangle isocèle 9">
            <a:extLst>
              <a:ext uri="{FF2B5EF4-FFF2-40B4-BE49-F238E27FC236}">
                <a16:creationId xmlns:a16="http://schemas.microsoft.com/office/drawing/2014/main" id="{9EC2BDC9-4CAB-1517-C3D7-0F4C73D6451A}"/>
              </a:ext>
            </a:extLst>
          </p:cNvPr>
          <p:cNvSpPr/>
          <p:nvPr/>
        </p:nvSpPr>
        <p:spPr>
          <a:xfrm>
            <a:off x="7550541" y="1295701"/>
            <a:ext cx="209041" cy="171422"/>
          </a:xfrm>
          <a:prstGeom prst="triangle">
            <a:avLst/>
          </a:prstGeom>
          <a:solidFill>
            <a:schemeClr val="bg1">
              <a:lumMod val="85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defTabSz="685800"/>
            <a:endParaRPr lang="fr-FR" sz="1350">
              <a:solidFill>
                <a:prstClr val="black"/>
              </a:solidFill>
              <a:latin typeface="Trebuchet MS" panose="020B0603020202020204"/>
            </a:endParaRPr>
          </a:p>
        </p:txBody>
      </p:sp>
      <p:sp>
        <p:nvSpPr>
          <p:cNvPr id="11" name="ZoneTexte 10">
            <a:extLst>
              <a:ext uri="{FF2B5EF4-FFF2-40B4-BE49-F238E27FC236}">
                <a16:creationId xmlns:a16="http://schemas.microsoft.com/office/drawing/2014/main" id="{7111C0DA-91B5-1AE7-6835-72293283CB6C}"/>
              </a:ext>
            </a:extLst>
          </p:cNvPr>
          <p:cNvSpPr txBox="1"/>
          <p:nvPr/>
        </p:nvSpPr>
        <p:spPr>
          <a:xfrm>
            <a:off x="6879082" y="2519328"/>
            <a:ext cx="1112603" cy="196208"/>
          </a:xfrm>
          <a:prstGeom prst="rect">
            <a:avLst/>
          </a:prstGeom>
          <a:noFill/>
        </p:spPr>
        <p:txBody>
          <a:bodyPr wrap="square" lIns="0" rIns="0" rtlCol="0" anchor="t">
            <a:spAutoFit/>
          </a:bodyPr>
          <a:lstStyle/>
          <a:p>
            <a:pPr algn="ctr" defTabSz="685800"/>
            <a:r>
              <a:rPr lang="fr-FR" sz="675" dirty="0">
                <a:solidFill>
                  <a:prstClr val="black"/>
                </a:solidFill>
                <a:latin typeface="Trebuchet MS" panose="020B0603020202020204"/>
              </a:rPr>
              <a:t>COPIL « feuille de route »</a:t>
            </a:r>
          </a:p>
        </p:txBody>
      </p:sp>
      <p:sp>
        <p:nvSpPr>
          <p:cNvPr id="12" name="Triangle isocèle 11">
            <a:extLst>
              <a:ext uri="{FF2B5EF4-FFF2-40B4-BE49-F238E27FC236}">
                <a16:creationId xmlns:a16="http://schemas.microsoft.com/office/drawing/2014/main" id="{799DDDEA-16E9-9E88-3E9C-DFD20E9212B6}"/>
              </a:ext>
            </a:extLst>
          </p:cNvPr>
          <p:cNvSpPr/>
          <p:nvPr/>
        </p:nvSpPr>
        <p:spPr>
          <a:xfrm>
            <a:off x="7226342" y="2356402"/>
            <a:ext cx="209041" cy="171422"/>
          </a:xfrm>
          <a:prstGeom prst="triangle">
            <a:avLst/>
          </a:prstGeom>
          <a:solidFill>
            <a:schemeClr val="tx2">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defTabSz="685800"/>
            <a:endParaRPr lang="fr-FR" sz="1350">
              <a:solidFill>
                <a:prstClr val="black"/>
              </a:solidFill>
              <a:latin typeface="Trebuchet MS" panose="020B0603020202020204"/>
            </a:endParaRPr>
          </a:p>
        </p:txBody>
      </p:sp>
    </p:spTree>
    <p:extLst>
      <p:ext uri="{BB962C8B-B14F-4D97-AF65-F5344CB8AC3E}">
        <p14:creationId xmlns:p14="http://schemas.microsoft.com/office/powerpoint/2010/main" val="35827008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4E4328-5B43-5433-3B7B-70822876B22D}"/>
              </a:ext>
            </a:extLst>
          </p:cNvPr>
          <p:cNvSpPr>
            <a:spLocks noGrp="1"/>
          </p:cNvSpPr>
          <p:nvPr>
            <p:ph type="title"/>
          </p:nvPr>
        </p:nvSpPr>
        <p:spPr>
          <a:xfrm>
            <a:off x="508001" y="457200"/>
            <a:ext cx="6447501" cy="502920"/>
          </a:xfrm>
        </p:spPr>
        <p:txBody>
          <a:bodyPr>
            <a:normAutofit/>
          </a:bodyPr>
          <a:lstStyle/>
          <a:p>
            <a:r>
              <a:rPr lang="fr-FR" sz="2100" b="1" dirty="0"/>
              <a:t>Ordre du jour</a:t>
            </a:r>
          </a:p>
        </p:txBody>
      </p:sp>
      <p:sp>
        <p:nvSpPr>
          <p:cNvPr id="4" name="Espace réservé du numéro de diapositive 3">
            <a:extLst>
              <a:ext uri="{FF2B5EF4-FFF2-40B4-BE49-F238E27FC236}">
                <a16:creationId xmlns:a16="http://schemas.microsoft.com/office/drawing/2014/main" id="{40436F93-6DA9-194E-C099-92E13C4A401F}"/>
              </a:ext>
            </a:extLst>
          </p:cNvPr>
          <p:cNvSpPr>
            <a:spLocks noGrp="1"/>
          </p:cNvSpPr>
          <p:nvPr>
            <p:ph type="sldNum" sz="quarter" idx="12"/>
          </p:nvPr>
        </p:nvSpPr>
        <p:spPr/>
        <p:txBody>
          <a:bodyPr/>
          <a:lstStyle/>
          <a:p>
            <a:pPr defTabSz="685800"/>
            <a:fld id="{B5C57444-D562-4BD2-923C-B47D5B46803B}" type="slidenum">
              <a:rPr lang="fr-FR" sz="1350">
                <a:solidFill>
                  <a:prstClr val="white"/>
                </a:solidFill>
                <a:latin typeface="Trebuchet MS" panose="020B0603020202020204"/>
              </a:rPr>
              <a:pPr defTabSz="685800"/>
              <a:t>22</a:t>
            </a:fld>
            <a:endParaRPr lang="fr-FR" sz="1350" dirty="0">
              <a:solidFill>
                <a:prstClr val="white"/>
              </a:solidFill>
              <a:latin typeface="Trebuchet MS" panose="020B0603020202020204"/>
            </a:endParaRPr>
          </a:p>
        </p:txBody>
      </p:sp>
      <p:graphicFrame>
        <p:nvGraphicFramePr>
          <p:cNvPr id="3" name="Tableau 2">
            <a:extLst>
              <a:ext uri="{FF2B5EF4-FFF2-40B4-BE49-F238E27FC236}">
                <a16:creationId xmlns:a16="http://schemas.microsoft.com/office/drawing/2014/main" id="{E0CB6E4D-E7CD-3428-A269-DC1208009EE7}"/>
              </a:ext>
            </a:extLst>
          </p:cNvPr>
          <p:cNvGraphicFramePr>
            <a:graphicFrameLocks noGrp="1"/>
          </p:cNvGraphicFramePr>
          <p:nvPr>
            <p:extLst>
              <p:ext uri="{D42A27DB-BD31-4B8C-83A1-F6EECF244321}">
                <p14:modId xmlns:p14="http://schemas.microsoft.com/office/powerpoint/2010/main" val="3630948681"/>
              </p:ext>
            </p:extLst>
          </p:nvPr>
        </p:nvGraphicFramePr>
        <p:xfrm>
          <a:off x="508001" y="1563638"/>
          <a:ext cx="5991860" cy="2372439"/>
        </p:xfrm>
        <a:graphic>
          <a:graphicData uri="http://schemas.openxmlformats.org/drawingml/2006/table">
            <a:tbl>
              <a:tblPr firstRow="1" bandRow="1">
                <a:tableStyleId>{5C22544A-7EE6-4342-B048-85BDC9FD1C3A}</a:tableStyleId>
              </a:tblPr>
              <a:tblGrid>
                <a:gridCol w="5991860">
                  <a:extLst>
                    <a:ext uri="{9D8B030D-6E8A-4147-A177-3AD203B41FA5}">
                      <a16:colId xmlns:a16="http://schemas.microsoft.com/office/drawing/2014/main" val="1778937765"/>
                    </a:ext>
                  </a:extLst>
                </a:gridCol>
              </a:tblGrid>
              <a:tr h="520779">
                <a:tc>
                  <a:txBody>
                    <a:bodyPr/>
                    <a:lstStyle/>
                    <a:p>
                      <a:pPr marL="0" indent="0">
                        <a:buFont typeface="Arial" panose="020B0604020202020204" pitchFamily="34" charset="0"/>
                        <a:buNone/>
                      </a:pPr>
                      <a:r>
                        <a:rPr lang="fr-FR" sz="1400" b="0" dirty="0">
                          <a:solidFill>
                            <a:schemeClr val="bg1">
                              <a:lumMod val="50000"/>
                            </a:schemeClr>
                          </a:solidFill>
                        </a:rPr>
                        <a:t>Calendrier d’élaboration de la feuille de route</a:t>
                      </a:r>
                    </a:p>
                    <a:p>
                      <a:pPr marL="0" indent="0">
                        <a:buFont typeface="Arial" panose="020B0604020202020204" pitchFamily="34" charset="0"/>
                        <a:buNone/>
                      </a:pPr>
                      <a:endParaRPr lang="fr-FR" sz="1400" b="0" dirty="0">
                        <a:solidFill>
                          <a:schemeClr val="bg1">
                            <a:lumMod val="50000"/>
                          </a:schemeClr>
                        </a:solidFill>
                      </a:endParaRPr>
                    </a:p>
                  </a:txBody>
                  <a:tcPr marL="68580" marR="68580" marT="34290" marB="34290" anchor="ctr">
                    <a:solidFill>
                      <a:schemeClr val="bg1"/>
                    </a:solidFill>
                  </a:tcPr>
                </a:tc>
                <a:extLst>
                  <a:ext uri="{0D108BD9-81ED-4DB2-BD59-A6C34878D82A}">
                    <a16:rowId xmlns:a16="http://schemas.microsoft.com/office/drawing/2014/main" val="2649812008"/>
                  </a:ext>
                </a:extLst>
              </a:tr>
              <a:tr h="556260">
                <a:tc>
                  <a:txBody>
                    <a:bodyPr/>
                    <a:lstStyle/>
                    <a:p>
                      <a:r>
                        <a:rPr lang="fr-FR" sz="1400" b="1" dirty="0">
                          <a:solidFill>
                            <a:schemeClr val="tx1"/>
                          </a:solidFill>
                        </a:rPr>
                        <a:t>Qualification et structuration de la feuille de route</a:t>
                      </a:r>
                    </a:p>
                  </a:txBody>
                  <a:tcPr marL="68580" marR="68580" marT="34290" marB="34290" anchor="ctr">
                    <a:solidFill>
                      <a:schemeClr val="accent2">
                        <a:lumMod val="40000"/>
                        <a:lumOff val="60000"/>
                      </a:schemeClr>
                    </a:solidFill>
                  </a:tcPr>
                </a:tc>
                <a:extLst>
                  <a:ext uri="{0D108BD9-81ED-4DB2-BD59-A6C34878D82A}">
                    <a16:rowId xmlns:a16="http://schemas.microsoft.com/office/drawing/2014/main" val="3287122408"/>
                  </a:ext>
                </a:extLst>
              </a:tr>
              <a:tr h="601980">
                <a:tc>
                  <a:txBody>
                    <a:bodyPr/>
                    <a:lstStyle/>
                    <a:p>
                      <a:pPr marL="0" algn="l" defTabSz="457200" rtl="0" eaLnBrk="1" latinLnBrk="0" hangingPunct="1"/>
                      <a:r>
                        <a:rPr lang="fr-FR" sz="1400" b="0" kern="1200" dirty="0">
                          <a:solidFill>
                            <a:schemeClr val="bg1">
                              <a:lumMod val="50000"/>
                            </a:schemeClr>
                          </a:solidFill>
                          <a:latin typeface="+mn-lt"/>
                          <a:ea typeface="+mn-ea"/>
                          <a:cs typeface="+mn-cs"/>
                        </a:rPr>
                        <a:t>Macro-planning et projets /évolutions en lien avec les évolutions règlementaires</a:t>
                      </a:r>
                    </a:p>
                  </a:txBody>
                  <a:tcPr marL="68580" marR="68580" marT="34290" marB="34290" anchor="ctr">
                    <a:noFill/>
                  </a:tcPr>
                </a:tc>
                <a:extLst>
                  <a:ext uri="{0D108BD9-81ED-4DB2-BD59-A6C34878D82A}">
                    <a16:rowId xmlns:a16="http://schemas.microsoft.com/office/drawing/2014/main" val="3895032049"/>
                  </a:ext>
                </a:extLst>
              </a:tr>
              <a:tr h="693420">
                <a:tc>
                  <a:txBody>
                    <a:bodyPr/>
                    <a:lstStyle/>
                    <a:p>
                      <a:endParaRPr lang="fr-FR" sz="900" dirty="0">
                        <a:solidFill>
                          <a:schemeClr val="bg1">
                            <a:lumMod val="50000"/>
                          </a:schemeClr>
                        </a:solidFill>
                      </a:endParaRPr>
                    </a:p>
                  </a:txBody>
                  <a:tcPr marL="68580" marR="68580" marT="34290" marB="34290" anchor="ctr">
                    <a:noFill/>
                  </a:tcPr>
                </a:tc>
                <a:extLst>
                  <a:ext uri="{0D108BD9-81ED-4DB2-BD59-A6C34878D82A}">
                    <a16:rowId xmlns:a16="http://schemas.microsoft.com/office/drawing/2014/main" val="4000111941"/>
                  </a:ext>
                </a:extLst>
              </a:tr>
            </a:tbl>
          </a:graphicData>
        </a:graphic>
      </p:graphicFrame>
    </p:spTree>
    <p:extLst>
      <p:ext uri="{BB962C8B-B14F-4D97-AF65-F5344CB8AC3E}">
        <p14:creationId xmlns:p14="http://schemas.microsoft.com/office/powerpoint/2010/main" val="38301856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 coins arrondis 33">
            <a:extLst>
              <a:ext uri="{FF2B5EF4-FFF2-40B4-BE49-F238E27FC236}">
                <a16:creationId xmlns:a16="http://schemas.microsoft.com/office/drawing/2014/main" id="{47108C73-043F-42FC-B381-4C2FA1D38F68}"/>
              </a:ext>
            </a:extLst>
          </p:cNvPr>
          <p:cNvSpPr/>
          <p:nvPr/>
        </p:nvSpPr>
        <p:spPr>
          <a:xfrm>
            <a:off x="5030860" y="858901"/>
            <a:ext cx="1988168" cy="3644921"/>
          </a:xfrm>
          <a:prstGeom prst="roundRect">
            <a:avLst/>
          </a:prstGeom>
          <a:solidFill>
            <a:schemeClr val="bg1"/>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Trebuchet MS" panose="020B0603020202020204"/>
            </a:endParaRPr>
          </a:p>
        </p:txBody>
      </p:sp>
      <p:sp>
        <p:nvSpPr>
          <p:cNvPr id="2" name="Titre 1">
            <a:extLst>
              <a:ext uri="{FF2B5EF4-FFF2-40B4-BE49-F238E27FC236}">
                <a16:creationId xmlns:a16="http://schemas.microsoft.com/office/drawing/2014/main" id="{688D58BA-8844-3F19-D532-EF198CC4D830}"/>
              </a:ext>
            </a:extLst>
          </p:cNvPr>
          <p:cNvSpPr>
            <a:spLocks noGrp="1"/>
          </p:cNvSpPr>
          <p:nvPr>
            <p:ph type="title"/>
          </p:nvPr>
        </p:nvSpPr>
        <p:spPr>
          <a:xfrm>
            <a:off x="348047" y="256209"/>
            <a:ext cx="7480553" cy="613241"/>
          </a:xfrm>
        </p:spPr>
        <p:txBody>
          <a:bodyPr>
            <a:noAutofit/>
          </a:bodyPr>
          <a:lstStyle/>
          <a:p>
            <a:r>
              <a:rPr lang="fr-FR" sz="2100" b="1" dirty="0"/>
              <a:t>58 projets d’évolutions planifiés</a:t>
            </a:r>
          </a:p>
        </p:txBody>
      </p:sp>
      <p:sp>
        <p:nvSpPr>
          <p:cNvPr id="4" name="Espace réservé du numéro de diapositive 3">
            <a:extLst>
              <a:ext uri="{FF2B5EF4-FFF2-40B4-BE49-F238E27FC236}">
                <a16:creationId xmlns:a16="http://schemas.microsoft.com/office/drawing/2014/main" id="{DB63AD4B-42A7-9B73-5EA9-D651BE93729D}"/>
              </a:ext>
            </a:extLst>
          </p:cNvPr>
          <p:cNvSpPr>
            <a:spLocks noGrp="1"/>
          </p:cNvSpPr>
          <p:nvPr>
            <p:ph type="sldNum" sz="quarter" idx="12"/>
          </p:nvPr>
        </p:nvSpPr>
        <p:spPr/>
        <p:txBody>
          <a:bodyPr/>
          <a:lstStyle/>
          <a:p>
            <a:pPr defTabSz="685800"/>
            <a:fld id="{B5C57444-D562-4BD2-923C-B47D5B46803B}" type="slidenum">
              <a:rPr lang="fr-FR" sz="1350">
                <a:solidFill>
                  <a:prstClr val="white"/>
                </a:solidFill>
                <a:latin typeface="Trebuchet MS" panose="020B0603020202020204"/>
              </a:rPr>
              <a:pPr defTabSz="685800"/>
              <a:t>23</a:t>
            </a:fld>
            <a:endParaRPr lang="fr-FR" sz="1350">
              <a:solidFill>
                <a:prstClr val="white"/>
              </a:solidFill>
              <a:latin typeface="Trebuchet MS" panose="020B0603020202020204"/>
            </a:endParaRPr>
          </a:p>
        </p:txBody>
      </p:sp>
      <p:graphicFrame>
        <p:nvGraphicFramePr>
          <p:cNvPr id="13" name="Graphique 12">
            <a:extLst>
              <a:ext uri="{FF2B5EF4-FFF2-40B4-BE49-F238E27FC236}">
                <a16:creationId xmlns:a16="http://schemas.microsoft.com/office/drawing/2014/main" id="{F7817369-8F72-4883-B953-C181493960FA}"/>
              </a:ext>
            </a:extLst>
          </p:cNvPr>
          <p:cNvGraphicFramePr/>
          <p:nvPr/>
        </p:nvGraphicFramePr>
        <p:xfrm>
          <a:off x="306613" y="2855020"/>
          <a:ext cx="4619625" cy="1418056"/>
        </p:xfrm>
        <a:graphic>
          <a:graphicData uri="http://schemas.openxmlformats.org/drawingml/2006/chart">
            <c:chart xmlns:c="http://schemas.openxmlformats.org/drawingml/2006/chart" xmlns:r="http://schemas.openxmlformats.org/officeDocument/2006/relationships" r:id="rId3"/>
          </a:graphicData>
        </a:graphic>
      </p:graphicFrame>
      <p:sp>
        <p:nvSpPr>
          <p:cNvPr id="14" name="ZoneTexte 13">
            <a:extLst>
              <a:ext uri="{FF2B5EF4-FFF2-40B4-BE49-F238E27FC236}">
                <a16:creationId xmlns:a16="http://schemas.microsoft.com/office/drawing/2014/main" id="{66E60B98-B28F-4E21-9B0C-BC3EC85F636E}"/>
              </a:ext>
            </a:extLst>
          </p:cNvPr>
          <p:cNvSpPr txBox="1"/>
          <p:nvPr/>
        </p:nvSpPr>
        <p:spPr>
          <a:xfrm>
            <a:off x="348048" y="550448"/>
            <a:ext cx="2048959" cy="253916"/>
          </a:xfrm>
          <a:prstGeom prst="rect">
            <a:avLst/>
          </a:prstGeom>
          <a:noFill/>
        </p:spPr>
        <p:txBody>
          <a:bodyPr wrap="none" rtlCol="0">
            <a:spAutoFit/>
          </a:bodyPr>
          <a:lstStyle/>
          <a:p>
            <a:pPr defTabSz="685800"/>
            <a:r>
              <a:rPr lang="fr-FR" sz="1050" b="1" i="1" dirty="0">
                <a:solidFill>
                  <a:srgbClr val="4E67C8">
                    <a:lumMod val="50000"/>
                  </a:srgbClr>
                </a:solidFill>
                <a:latin typeface="Trebuchet MS" panose="020B0603020202020204"/>
              </a:rPr>
              <a:t>Un foisonnement de projets…</a:t>
            </a:r>
          </a:p>
        </p:txBody>
      </p:sp>
      <p:sp>
        <p:nvSpPr>
          <p:cNvPr id="17" name="ZoneTexte 16">
            <a:extLst>
              <a:ext uri="{FF2B5EF4-FFF2-40B4-BE49-F238E27FC236}">
                <a16:creationId xmlns:a16="http://schemas.microsoft.com/office/drawing/2014/main" id="{6BE1DA21-1D66-4399-9C5C-71906CBDC346}"/>
              </a:ext>
            </a:extLst>
          </p:cNvPr>
          <p:cNvSpPr txBox="1"/>
          <p:nvPr/>
        </p:nvSpPr>
        <p:spPr>
          <a:xfrm>
            <a:off x="76031" y="2569829"/>
            <a:ext cx="4689653" cy="253916"/>
          </a:xfrm>
          <a:prstGeom prst="rect">
            <a:avLst/>
          </a:prstGeom>
          <a:noFill/>
        </p:spPr>
        <p:txBody>
          <a:bodyPr wrap="square" rtlCol="0">
            <a:spAutoFit/>
          </a:bodyPr>
          <a:lstStyle/>
          <a:p>
            <a:pPr defTabSz="685800"/>
            <a:r>
              <a:rPr lang="fr-FR" sz="1050" b="1" i="1" dirty="0">
                <a:solidFill>
                  <a:srgbClr val="4E67C8">
                    <a:lumMod val="50000"/>
                  </a:srgbClr>
                </a:solidFill>
                <a:latin typeface="Trebuchet MS" panose="020B0603020202020204"/>
              </a:rPr>
              <a:t>… pour construire une stratégie d’évolutions au plus près des besoins </a:t>
            </a:r>
          </a:p>
        </p:txBody>
      </p:sp>
      <p:pic>
        <p:nvPicPr>
          <p:cNvPr id="1026" name="Picture 2" descr="Zoom in ">
            <a:extLst>
              <a:ext uri="{FF2B5EF4-FFF2-40B4-BE49-F238E27FC236}">
                <a16:creationId xmlns:a16="http://schemas.microsoft.com/office/drawing/2014/main" id="{F55A4A2A-80AF-45FF-B67D-BD7F096A20C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33977" y="945559"/>
            <a:ext cx="285750" cy="285750"/>
          </a:xfrm>
          <a:prstGeom prst="rect">
            <a:avLst/>
          </a:prstGeom>
          <a:noFill/>
          <a:extLst>
            <a:ext uri="{909E8E84-426E-40DD-AFC4-6F175D3DCCD1}">
              <a14:hiddenFill xmlns:a14="http://schemas.microsoft.com/office/drawing/2010/main">
                <a:solidFill>
                  <a:srgbClr val="FFFFFF"/>
                </a:solidFill>
              </a14:hiddenFill>
            </a:ext>
          </a:extLst>
        </p:spPr>
      </p:pic>
      <p:sp>
        <p:nvSpPr>
          <p:cNvPr id="19" name="Ellipse 18">
            <a:extLst>
              <a:ext uri="{FF2B5EF4-FFF2-40B4-BE49-F238E27FC236}">
                <a16:creationId xmlns:a16="http://schemas.microsoft.com/office/drawing/2014/main" id="{A046CC40-6448-422E-A295-19011CEE1466}"/>
              </a:ext>
            </a:extLst>
          </p:cNvPr>
          <p:cNvSpPr/>
          <p:nvPr/>
        </p:nvSpPr>
        <p:spPr>
          <a:xfrm>
            <a:off x="5545867" y="1065053"/>
            <a:ext cx="1379003" cy="104181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a:r>
              <a:rPr lang="fr-FR" sz="1500" b="1" dirty="0">
                <a:solidFill>
                  <a:prstClr val="black"/>
                </a:solidFill>
                <a:latin typeface="Trebuchet MS" panose="020B0603020202020204"/>
              </a:rPr>
              <a:t>23</a:t>
            </a:r>
            <a:r>
              <a:rPr lang="fr-FR" sz="1050" dirty="0">
                <a:solidFill>
                  <a:prstClr val="black"/>
                </a:solidFill>
                <a:latin typeface="Trebuchet MS" panose="020B0603020202020204"/>
              </a:rPr>
              <a:t> </a:t>
            </a:r>
            <a:r>
              <a:rPr lang="fr-FR" sz="1050" dirty="0">
                <a:solidFill>
                  <a:srgbClr val="4E67C8"/>
                </a:solidFill>
                <a:latin typeface="Trebuchet MS" panose="020B0603020202020204"/>
              </a:rPr>
              <a:t>projets d’évolutions fonctionnelles</a:t>
            </a:r>
            <a:endParaRPr lang="fr-FR" sz="1050" dirty="0">
              <a:solidFill>
                <a:prstClr val="white"/>
              </a:solidFill>
              <a:latin typeface="Trebuchet MS" panose="020B0603020202020204"/>
            </a:endParaRPr>
          </a:p>
        </p:txBody>
      </p:sp>
      <p:sp>
        <p:nvSpPr>
          <p:cNvPr id="21" name="Ellipse 20">
            <a:extLst>
              <a:ext uri="{FF2B5EF4-FFF2-40B4-BE49-F238E27FC236}">
                <a16:creationId xmlns:a16="http://schemas.microsoft.com/office/drawing/2014/main" id="{4F4EEFB1-F2B7-4D77-9F3F-3193DD5C172B}"/>
              </a:ext>
            </a:extLst>
          </p:cNvPr>
          <p:cNvSpPr/>
          <p:nvPr/>
        </p:nvSpPr>
        <p:spPr>
          <a:xfrm>
            <a:off x="5545867" y="1855680"/>
            <a:ext cx="1425658" cy="104181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a:r>
              <a:rPr lang="fr-FR" sz="1500" b="1" dirty="0">
                <a:solidFill>
                  <a:prstClr val="black"/>
                </a:solidFill>
                <a:latin typeface="Trebuchet MS" panose="020B0603020202020204"/>
              </a:rPr>
              <a:t>8</a:t>
            </a:r>
            <a:r>
              <a:rPr lang="fr-FR" sz="1050" dirty="0">
                <a:solidFill>
                  <a:prstClr val="black"/>
                </a:solidFill>
                <a:latin typeface="Trebuchet MS" panose="020B0603020202020204"/>
              </a:rPr>
              <a:t> </a:t>
            </a:r>
            <a:r>
              <a:rPr lang="fr-FR" sz="1050" dirty="0">
                <a:solidFill>
                  <a:srgbClr val="4E67C8"/>
                </a:solidFill>
                <a:latin typeface="Trebuchet MS" panose="020B0603020202020204"/>
              </a:rPr>
              <a:t>projets d’évolutions de la gouvernance et services </a:t>
            </a:r>
            <a:endParaRPr lang="fr-FR" sz="1050" dirty="0">
              <a:solidFill>
                <a:prstClr val="white"/>
              </a:solidFill>
              <a:latin typeface="Trebuchet MS" panose="020B0603020202020204"/>
            </a:endParaRPr>
          </a:p>
        </p:txBody>
      </p:sp>
      <p:pic>
        <p:nvPicPr>
          <p:cNvPr id="1032" name="Picture 8" descr="tribunal ">
            <a:extLst>
              <a:ext uri="{FF2B5EF4-FFF2-40B4-BE49-F238E27FC236}">
                <a16:creationId xmlns:a16="http://schemas.microsoft.com/office/drawing/2014/main" id="{CD91B221-4339-4344-BF2B-3960183A7EF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4347" y="2169664"/>
            <a:ext cx="434837" cy="434837"/>
          </a:xfrm>
          <a:prstGeom prst="rect">
            <a:avLst/>
          </a:prstGeom>
          <a:noFill/>
          <a:extLst>
            <a:ext uri="{909E8E84-426E-40DD-AFC4-6F175D3DCCD1}">
              <a14:hiddenFill xmlns:a14="http://schemas.microsoft.com/office/drawing/2010/main">
                <a:solidFill>
                  <a:srgbClr val="FFFFFF"/>
                </a:solidFill>
              </a14:hiddenFill>
            </a:ext>
          </a:extLst>
        </p:spPr>
      </p:pic>
      <p:sp>
        <p:nvSpPr>
          <p:cNvPr id="27" name="Ellipse 26">
            <a:extLst>
              <a:ext uri="{FF2B5EF4-FFF2-40B4-BE49-F238E27FC236}">
                <a16:creationId xmlns:a16="http://schemas.microsoft.com/office/drawing/2014/main" id="{BBBD855B-1F7D-4984-B599-7B3F674FBDF3}"/>
              </a:ext>
            </a:extLst>
          </p:cNvPr>
          <p:cNvSpPr/>
          <p:nvPr/>
        </p:nvSpPr>
        <p:spPr>
          <a:xfrm>
            <a:off x="5545867" y="2674933"/>
            <a:ext cx="1285876" cy="1041817"/>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a:r>
              <a:rPr lang="fr-FR" sz="1500" b="1" dirty="0">
                <a:solidFill>
                  <a:prstClr val="black"/>
                </a:solidFill>
                <a:latin typeface="Trebuchet MS" panose="020B0603020202020204"/>
              </a:rPr>
              <a:t>27 </a:t>
            </a:r>
            <a:r>
              <a:rPr lang="fr-FR" sz="1050" dirty="0">
                <a:solidFill>
                  <a:srgbClr val="4E67C8"/>
                </a:solidFill>
                <a:latin typeface="Trebuchet MS" panose="020B0603020202020204"/>
              </a:rPr>
              <a:t>projets techniques et technologiques</a:t>
            </a:r>
            <a:endParaRPr lang="fr-FR" sz="1050" dirty="0">
              <a:solidFill>
                <a:prstClr val="white"/>
              </a:solidFill>
              <a:latin typeface="Trebuchet MS" panose="020B0603020202020204"/>
            </a:endParaRPr>
          </a:p>
        </p:txBody>
      </p:sp>
      <p:pic>
        <p:nvPicPr>
          <p:cNvPr id="1036" name="Picture 12" descr="Technology ">
            <a:extLst>
              <a:ext uri="{FF2B5EF4-FFF2-40B4-BE49-F238E27FC236}">
                <a16:creationId xmlns:a16="http://schemas.microsoft.com/office/drawing/2014/main" id="{A22630C7-5CA1-40A7-8981-9BCC503128D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26139" y="3015142"/>
            <a:ext cx="374414" cy="374414"/>
          </a:xfrm>
          <a:prstGeom prst="rect">
            <a:avLst/>
          </a:prstGeom>
          <a:noFill/>
          <a:extLst>
            <a:ext uri="{909E8E84-426E-40DD-AFC4-6F175D3DCCD1}">
              <a14:hiddenFill xmlns:a14="http://schemas.microsoft.com/office/drawing/2010/main">
                <a:solidFill>
                  <a:srgbClr val="FFFFFF"/>
                </a:solidFill>
              </a14:hiddenFill>
            </a:ext>
          </a:extLst>
        </p:spPr>
      </p:pic>
      <p:grpSp>
        <p:nvGrpSpPr>
          <p:cNvPr id="3" name="Groupe 2">
            <a:extLst>
              <a:ext uri="{FF2B5EF4-FFF2-40B4-BE49-F238E27FC236}">
                <a16:creationId xmlns:a16="http://schemas.microsoft.com/office/drawing/2014/main" id="{6ECB4748-EF03-E6BA-2D3C-8A7AC688E80F}"/>
              </a:ext>
            </a:extLst>
          </p:cNvPr>
          <p:cNvGrpSpPr/>
          <p:nvPr/>
        </p:nvGrpSpPr>
        <p:grpSpPr>
          <a:xfrm>
            <a:off x="-476709" y="858901"/>
            <a:ext cx="5167673" cy="1553623"/>
            <a:chOff x="0" y="1912119"/>
            <a:chExt cx="6890230" cy="2071497"/>
          </a:xfrm>
        </p:grpSpPr>
        <p:graphicFrame>
          <p:nvGraphicFramePr>
            <p:cNvPr id="29" name="Graphique 28">
              <a:extLst>
                <a:ext uri="{FF2B5EF4-FFF2-40B4-BE49-F238E27FC236}">
                  <a16:creationId xmlns:a16="http://schemas.microsoft.com/office/drawing/2014/main" id="{91C490DA-1CD0-481D-8F6C-0CAE2DA4CEA5}"/>
                </a:ext>
              </a:extLst>
            </p:cNvPr>
            <p:cNvGraphicFramePr/>
            <p:nvPr/>
          </p:nvGraphicFramePr>
          <p:xfrm>
            <a:off x="0" y="1912119"/>
            <a:ext cx="3379476" cy="2071497"/>
          </p:xfrm>
          <a:graphic>
            <a:graphicData uri="http://schemas.openxmlformats.org/drawingml/2006/chart">
              <c:chart xmlns:c="http://schemas.openxmlformats.org/drawingml/2006/chart" xmlns:r="http://schemas.openxmlformats.org/officeDocument/2006/relationships" r:id="rId7"/>
            </a:graphicData>
          </a:graphic>
        </p:graphicFrame>
        <p:sp>
          <p:nvSpPr>
            <p:cNvPr id="31" name="ZoneTexte 30">
              <a:extLst>
                <a:ext uri="{FF2B5EF4-FFF2-40B4-BE49-F238E27FC236}">
                  <a16:creationId xmlns:a16="http://schemas.microsoft.com/office/drawing/2014/main" id="{0E8B4B33-570E-438F-B500-2524BD66F8D4}"/>
                </a:ext>
              </a:extLst>
            </p:cNvPr>
            <p:cNvSpPr txBox="1"/>
            <p:nvPr/>
          </p:nvSpPr>
          <p:spPr>
            <a:xfrm>
              <a:off x="3170400" y="2048867"/>
              <a:ext cx="3719830" cy="1769714"/>
            </a:xfrm>
            <a:prstGeom prst="rect">
              <a:avLst/>
            </a:prstGeom>
            <a:noFill/>
          </p:spPr>
          <p:txBody>
            <a:bodyPr wrap="square" rtlCol="0" anchor="ctr">
              <a:spAutoFit/>
            </a:bodyPr>
            <a:lstStyle/>
            <a:p>
              <a:pPr defTabSz="685800">
                <a:spcAft>
                  <a:spcPts val="900"/>
                </a:spcAft>
              </a:pPr>
              <a:r>
                <a:rPr lang="fr-FR" sz="825" b="1" dirty="0">
                  <a:solidFill>
                    <a:prstClr val="black"/>
                  </a:solidFill>
                  <a:latin typeface="Trebuchet MS" panose="020B0603020202020204"/>
                </a:rPr>
                <a:t>Axe 1 </a:t>
              </a:r>
              <a:r>
                <a:rPr lang="fr-FR" sz="825" dirty="0">
                  <a:solidFill>
                    <a:prstClr val="black"/>
                  </a:solidFill>
                  <a:latin typeface="Trebuchet MS" panose="020B0603020202020204"/>
                </a:rPr>
                <a:t>: optimiser, sécuriser et faciliter la maintenabilité des applicatifs du SNE</a:t>
              </a:r>
            </a:p>
            <a:p>
              <a:pPr defTabSz="685800">
                <a:spcAft>
                  <a:spcPts val="900"/>
                </a:spcAft>
              </a:pPr>
              <a:r>
                <a:rPr lang="fr-FR" sz="825" b="1" dirty="0">
                  <a:solidFill>
                    <a:prstClr val="black"/>
                  </a:solidFill>
                  <a:latin typeface="Trebuchet MS" panose="020B0603020202020204"/>
                </a:rPr>
                <a:t>Axe 2 </a:t>
              </a:r>
              <a:r>
                <a:rPr lang="fr-FR" sz="825" dirty="0">
                  <a:solidFill>
                    <a:prstClr val="black"/>
                  </a:solidFill>
                  <a:latin typeface="Trebuchet MS" panose="020B0603020202020204"/>
                </a:rPr>
                <a:t>: légitimer la place du SNE dans son écosystème</a:t>
              </a:r>
            </a:p>
            <a:p>
              <a:pPr defTabSz="685800">
                <a:spcAft>
                  <a:spcPts val="900"/>
                </a:spcAft>
              </a:pPr>
              <a:r>
                <a:rPr lang="fr-FR" sz="825" b="1" dirty="0">
                  <a:solidFill>
                    <a:prstClr val="black"/>
                  </a:solidFill>
                  <a:latin typeface="Trebuchet MS" panose="020B0603020202020204"/>
                </a:rPr>
                <a:t>Axe 3 </a:t>
              </a:r>
              <a:r>
                <a:rPr lang="fr-FR" sz="825" dirty="0">
                  <a:solidFill>
                    <a:prstClr val="black"/>
                  </a:solidFill>
                  <a:latin typeface="Trebuchet MS" panose="020B0603020202020204"/>
                </a:rPr>
                <a:t>: améliorer l’expérience et les services aux utilisateurs</a:t>
              </a:r>
            </a:p>
            <a:p>
              <a:pPr defTabSz="685800">
                <a:spcAft>
                  <a:spcPts val="900"/>
                </a:spcAft>
              </a:pPr>
              <a:r>
                <a:rPr lang="fr-FR" sz="825" b="1" dirty="0">
                  <a:solidFill>
                    <a:prstClr val="black"/>
                  </a:solidFill>
                  <a:latin typeface="Trebuchet MS" panose="020B0603020202020204"/>
                </a:rPr>
                <a:t>Axe 4 </a:t>
              </a:r>
              <a:r>
                <a:rPr lang="fr-FR" sz="825" dirty="0">
                  <a:solidFill>
                    <a:prstClr val="black"/>
                  </a:solidFill>
                  <a:latin typeface="Trebuchet MS" panose="020B0603020202020204"/>
                </a:rPr>
                <a:t>: accompagner et poursuivre la mise en œuvre des reformes</a:t>
              </a:r>
            </a:p>
          </p:txBody>
        </p:sp>
      </p:grpSp>
      <p:sp>
        <p:nvSpPr>
          <p:cNvPr id="32" name="Rectangle 31">
            <a:extLst>
              <a:ext uri="{FF2B5EF4-FFF2-40B4-BE49-F238E27FC236}">
                <a16:creationId xmlns:a16="http://schemas.microsoft.com/office/drawing/2014/main" id="{16FFE3E5-96AA-46B1-968F-9C84EF72C472}"/>
              </a:ext>
            </a:extLst>
          </p:cNvPr>
          <p:cNvSpPr/>
          <p:nvPr/>
        </p:nvSpPr>
        <p:spPr>
          <a:xfrm>
            <a:off x="1641479" y="1036893"/>
            <a:ext cx="215145" cy="172989"/>
          </a:xfrm>
          <a:prstGeom prst="rect">
            <a:avLst/>
          </a:prstGeom>
          <a:solidFill>
            <a:srgbClr val="5069C9"/>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Trebuchet MS" panose="020B0603020202020204"/>
            </a:endParaRPr>
          </a:p>
        </p:txBody>
      </p:sp>
      <p:sp>
        <p:nvSpPr>
          <p:cNvPr id="41" name="Rectangle 40">
            <a:extLst>
              <a:ext uri="{FF2B5EF4-FFF2-40B4-BE49-F238E27FC236}">
                <a16:creationId xmlns:a16="http://schemas.microsoft.com/office/drawing/2014/main" id="{A6651C15-99D3-443E-A448-7BB59922BEEC}"/>
              </a:ext>
            </a:extLst>
          </p:cNvPr>
          <p:cNvSpPr/>
          <p:nvPr/>
        </p:nvSpPr>
        <p:spPr>
          <a:xfrm>
            <a:off x="1643449" y="1388123"/>
            <a:ext cx="215145" cy="172989"/>
          </a:xfrm>
          <a:prstGeom prst="rect">
            <a:avLst/>
          </a:prstGeom>
          <a:solidFill>
            <a:srgbClr val="78D4F5"/>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Trebuchet MS" panose="020B0603020202020204"/>
            </a:endParaRPr>
          </a:p>
        </p:txBody>
      </p:sp>
      <p:sp>
        <p:nvSpPr>
          <p:cNvPr id="42" name="Rectangle 41">
            <a:extLst>
              <a:ext uri="{FF2B5EF4-FFF2-40B4-BE49-F238E27FC236}">
                <a16:creationId xmlns:a16="http://schemas.microsoft.com/office/drawing/2014/main" id="{DED639E2-04A1-485B-991F-E5DC6F9C38EE}"/>
              </a:ext>
            </a:extLst>
          </p:cNvPr>
          <p:cNvSpPr/>
          <p:nvPr/>
        </p:nvSpPr>
        <p:spPr>
          <a:xfrm>
            <a:off x="1637336" y="1676727"/>
            <a:ext cx="215145" cy="172989"/>
          </a:xfrm>
          <a:prstGeom prst="rect">
            <a:avLst/>
          </a:prstGeom>
          <a:solidFill>
            <a:srgbClr val="AAEB58"/>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Trebuchet MS" panose="020B0603020202020204"/>
            </a:endParaRPr>
          </a:p>
        </p:txBody>
      </p:sp>
      <p:sp>
        <p:nvSpPr>
          <p:cNvPr id="43" name="Rectangle 42">
            <a:extLst>
              <a:ext uri="{FF2B5EF4-FFF2-40B4-BE49-F238E27FC236}">
                <a16:creationId xmlns:a16="http://schemas.microsoft.com/office/drawing/2014/main" id="{5320AE09-64E8-474C-9FEA-FF2ED2C3B376}"/>
              </a:ext>
            </a:extLst>
          </p:cNvPr>
          <p:cNvSpPr/>
          <p:nvPr/>
        </p:nvSpPr>
        <p:spPr>
          <a:xfrm>
            <a:off x="1642601" y="2033600"/>
            <a:ext cx="215145" cy="172989"/>
          </a:xfrm>
          <a:prstGeom prst="rect">
            <a:avLst/>
          </a:prstGeom>
          <a:solidFill>
            <a:srgbClr val="68D1B4"/>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Trebuchet MS" panose="020B0603020202020204"/>
            </a:endParaRPr>
          </a:p>
        </p:txBody>
      </p:sp>
      <p:sp>
        <p:nvSpPr>
          <p:cNvPr id="45" name="ZoneTexte 44">
            <a:extLst>
              <a:ext uri="{FF2B5EF4-FFF2-40B4-BE49-F238E27FC236}">
                <a16:creationId xmlns:a16="http://schemas.microsoft.com/office/drawing/2014/main" id="{F5CBC125-A4B6-4ABC-B2A7-08C6BEE23311}"/>
              </a:ext>
            </a:extLst>
          </p:cNvPr>
          <p:cNvSpPr txBox="1"/>
          <p:nvPr/>
        </p:nvSpPr>
        <p:spPr>
          <a:xfrm>
            <a:off x="5450421" y="979574"/>
            <a:ext cx="1651966" cy="253916"/>
          </a:xfrm>
          <a:prstGeom prst="rect">
            <a:avLst/>
          </a:prstGeom>
          <a:noFill/>
        </p:spPr>
        <p:txBody>
          <a:bodyPr wrap="square" rtlCol="0">
            <a:spAutoFit/>
          </a:bodyPr>
          <a:lstStyle/>
          <a:p>
            <a:pPr defTabSz="685800"/>
            <a:r>
              <a:rPr lang="fr-FR" sz="1050" b="1" i="1" dirty="0">
                <a:solidFill>
                  <a:srgbClr val="4E67C8">
                    <a:lumMod val="50000"/>
                  </a:srgbClr>
                </a:solidFill>
                <a:latin typeface="Trebuchet MS" panose="020B0603020202020204"/>
              </a:rPr>
              <a:t>Zoom sur les projets</a:t>
            </a:r>
          </a:p>
        </p:txBody>
      </p:sp>
      <p:pic>
        <p:nvPicPr>
          <p:cNvPr id="47" name="Picture 2" descr="Software ">
            <a:extLst>
              <a:ext uri="{FF2B5EF4-FFF2-40B4-BE49-F238E27FC236}">
                <a16:creationId xmlns:a16="http://schemas.microsoft.com/office/drawing/2014/main" id="{77A4348E-4B49-4E1F-9039-E378B13EC52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94347" y="1393706"/>
            <a:ext cx="431041" cy="431041"/>
          </a:xfrm>
          <a:prstGeom prst="rect">
            <a:avLst/>
          </a:prstGeom>
          <a:noFill/>
          <a:extLst>
            <a:ext uri="{909E8E84-426E-40DD-AFC4-6F175D3DCCD1}">
              <a14:hiddenFill xmlns:a14="http://schemas.microsoft.com/office/drawing/2010/main">
                <a:solidFill>
                  <a:srgbClr val="FFFFFF"/>
                </a:solidFill>
              </a14:hiddenFill>
            </a:ext>
          </a:extLst>
        </p:spPr>
      </p:pic>
      <p:sp>
        <p:nvSpPr>
          <p:cNvPr id="48" name="Ellipse 47">
            <a:extLst>
              <a:ext uri="{FF2B5EF4-FFF2-40B4-BE49-F238E27FC236}">
                <a16:creationId xmlns:a16="http://schemas.microsoft.com/office/drawing/2014/main" id="{CE8BC720-EF8C-40CB-85FE-F04FE378D2DD}"/>
              </a:ext>
            </a:extLst>
          </p:cNvPr>
          <p:cNvSpPr/>
          <p:nvPr/>
        </p:nvSpPr>
        <p:spPr>
          <a:xfrm>
            <a:off x="5096282" y="3927331"/>
            <a:ext cx="1857323" cy="50885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defTabSz="685800"/>
            <a:r>
              <a:rPr lang="fr-FR" sz="1500" b="1" dirty="0">
                <a:solidFill>
                  <a:prstClr val="black"/>
                </a:solidFill>
                <a:latin typeface="Trebuchet MS" panose="020B0603020202020204"/>
              </a:rPr>
              <a:t>58 </a:t>
            </a:r>
            <a:r>
              <a:rPr lang="fr-FR" sz="1050" b="1" dirty="0">
                <a:solidFill>
                  <a:srgbClr val="4E67C8"/>
                </a:solidFill>
                <a:latin typeface="Trebuchet MS" panose="020B0603020202020204"/>
              </a:rPr>
              <a:t>projets au total</a:t>
            </a:r>
            <a:endParaRPr lang="fr-FR" sz="1050" b="1" dirty="0">
              <a:solidFill>
                <a:prstClr val="white"/>
              </a:solidFill>
              <a:latin typeface="Trebuchet MS" panose="020B0603020202020204"/>
            </a:endParaRPr>
          </a:p>
        </p:txBody>
      </p:sp>
      <p:sp>
        <p:nvSpPr>
          <p:cNvPr id="35" name="Flèche : bas 34">
            <a:extLst>
              <a:ext uri="{FF2B5EF4-FFF2-40B4-BE49-F238E27FC236}">
                <a16:creationId xmlns:a16="http://schemas.microsoft.com/office/drawing/2014/main" id="{073097C7-99B2-4964-A434-266E3EEB0EF1}"/>
              </a:ext>
            </a:extLst>
          </p:cNvPr>
          <p:cNvSpPr/>
          <p:nvPr/>
        </p:nvSpPr>
        <p:spPr>
          <a:xfrm>
            <a:off x="5853493" y="3648664"/>
            <a:ext cx="342900" cy="286292"/>
          </a:xfrm>
          <a:prstGeom prst="downArrow">
            <a:avLst/>
          </a:prstGeom>
          <a:solidFill>
            <a:schemeClr val="accent1">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a:solidFill>
                <a:prstClr val="white"/>
              </a:solidFill>
              <a:latin typeface="Trebuchet MS" panose="020B0603020202020204"/>
            </a:endParaRPr>
          </a:p>
        </p:txBody>
      </p:sp>
    </p:spTree>
    <p:extLst>
      <p:ext uri="{BB962C8B-B14F-4D97-AF65-F5344CB8AC3E}">
        <p14:creationId xmlns:p14="http://schemas.microsoft.com/office/powerpoint/2010/main" val="30814115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4E4328-5B43-5433-3B7B-70822876B22D}"/>
              </a:ext>
            </a:extLst>
          </p:cNvPr>
          <p:cNvSpPr>
            <a:spLocks noGrp="1"/>
          </p:cNvSpPr>
          <p:nvPr>
            <p:ph type="title"/>
          </p:nvPr>
        </p:nvSpPr>
        <p:spPr>
          <a:xfrm>
            <a:off x="508001" y="457200"/>
            <a:ext cx="6447501" cy="502920"/>
          </a:xfrm>
        </p:spPr>
        <p:txBody>
          <a:bodyPr>
            <a:normAutofit/>
          </a:bodyPr>
          <a:lstStyle/>
          <a:p>
            <a:r>
              <a:rPr lang="fr-FR" sz="2100" b="1" dirty="0"/>
              <a:t>Ordre du jour</a:t>
            </a:r>
          </a:p>
        </p:txBody>
      </p:sp>
      <p:sp>
        <p:nvSpPr>
          <p:cNvPr id="4" name="Espace réservé du numéro de diapositive 3">
            <a:extLst>
              <a:ext uri="{FF2B5EF4-FFF2-40B4-BE49-F238E27FC236}">
                <a16:creationId xmlns:a16="http://schemas.microsoft.com/office/drawing/2014/main" id="{40436F93-6DA9-194E-C099-92E13C4A401F}"/>
              </a:ext>
            </a:extLst>
          </p:cNvPr>
          <p:cNvSpPr>
            <a:spLocks noGrp="1"/>
          </p:cNvSpPr>
          <p:nvPr>
            <p:ph type="sldNum" sz="quarter" idx="12"/>
          </p:nvPr>
        </p:nvSpPr>
        <p:spPr/>
        <p:txBody>
          <a:bodyPr/>
          <a:lstStyle/>
          <a:p>
            <a:pPr defTabSz="685800"/>
            <a:fld id="{B5C57444-D562-4BD2-923C-B47D5B46803B}" type="slidenum">
              <a:rPr lang="fr-FR" sz="1350">
                <a:solidFill>
                  <a:prstClr val="white"/>
                </a:solidFill>
                <a:latin typeface="Trebuchet MS" panose="020B0603020202020204"/>
              </a:rPr>
              <a:pPr defTabSz="685800"/>
              <a:t>24</a:t>
            </a:fld>
            <a:endParaRPr lang="fr-FR" sz="1350" dirty="0">
              <a:solidFill>
                <a:prstClr val="white"/>
              </a:solidFill>
              <a:latin typeface="Trebuchet MS" panose="020B0603020202020204"/>
            </a:endParaRPr>
          </a:p>
        </p:txBody>
      </p:sp>
      <p:graphicFrame>
        <p:nvGraphicFramePr>
          <p:cNvPr id="3" name="Tableau 2">
            <a:extLst>
              <a:ext uri="{FF2B5EF4-FFF2-40B4-BE49-F238E27FC236}">
                <a16:creationId xmlns:a16="http://schemas.microsoft.com/office/drawing/2014/main" id="{E0CB6E4D-E7CD-3428-A269-DC1208009EE7}"/>
              </a:ext>
            </a:extLst>
          </p:cNvPr>
          <p:cNvGraphicFramePr>
            <a:graphicFrameLocks noGrp="1"/>
          </p:cNvGraphicFramePr>
          <p:nvPr>
            <p:extLst>
              <p:ext uri="{D42A27DB-BD31-4B8C-83A1-F6EECF244321}">
                <p14:modId xmlns:p14="http://schemas.microsoft.com/office/powerpoint/2010/main" val="3686969475"/>
              </p:ext>
            </p:extLst>
          </p:nvPr>
        </p:nvGraphicFramePr>
        <p:xfrm>
          <a:off x="508001" y="1385530"/>
          <a:ext cx="5991860" cy="2372439"/>
        </p:xfrm>
        <a:graphic>
          <a:graphicData uri="http://schemas.openxmlformats.org/drawingml/2006/table">
            <a:tbl>
              <a:tblPr firstRow="1" bandRow="1">
                <a:tableStyleId>{5C22544A-7EE6-4342-B048-85BDC9FD1C3A}</a:tableStyleId>
              </a:tblPr>
              <a:tblGrid>
                <a:gridCol w="5991860">
                  <a:extLst>
                    <a:ext uri="{9D8B030D-6E8A-4147-A177-3AD203B41FA5}">
                      <a16:colId xmlns:a16="http://schemas.microsoft.com/office/drawing/2014/main" val="1778937765"/>
                    </a:ext>
                  </a:extLst>
                </a:gridCol>
              </a:tblGrid>
              <a:tr h="520779">
                <a:tc>
                  <a:txBody>
                    <a:bodyPr/>
                    <a:lstStyle/>
                    <a:p>
                      <a:pPr marL="0" indent="0">
                        <a:buFont typeface="Arial" panose="020B0604020202020204" pitchFamily="34" charset="0"/>
                        <a:buNone/>
                      </a:pPr>
                      <a:r>
                        <a:rPr lang="fr-FR" sz="1400" b="0" dirty="0">
                          <a:solidFill>
                            <a:schemeClr val="bg1">
                              <a:lumMod val="50000"/>
                            </a:schemeClr>
                          </a:solidFill>
                        </a:rPr>
                        <a:t>Calendrier d’élaboration de la feuille de route</a:t>
                      </a:r>
                    </a:p>
                  </a:txBody>
                  <a:tcPr marL="68580" marR="68580" marT="34290" marB="34290" anchor="ctr">
                    <a:solidFill>
                      <a:schemeClr val="bg1"/>
                    </a:solidFill>
                  </a:tcPr>
                </a:tc>
                <a:extLst>
                  <a:ext uri="{0D108BD9-81ED-4DB2-BD59-A6C34878D82A}">
                    <a16:rowId xmlns:a16="http://schemas.microsoft.com/office/drawing/2014/main" val="2649812008"/>
                  </a:ext>
                </a:extLst>
              </a:tr>
              <a:tr h="556260">
                <a:tc>
                  <a:txBody>
                    <a:bodyPr/>
                    <a:lstStyle/>
                    <a:p>
                      <a:r>
                        <a:rPr lang="fr-FR" sz="1400" b="0" dirty="0">
                          <a:solidFill>
                            <a:schemeClr val="bg1">
                              <a:lumMod val="50000"/>
                            </a:schemeClr>
                          </a:solidFill>
                        </a:rPr>
                        <a:t>Qualification et structuration de la feuille de route</a:t>
                      </a:r>
                    </a:p>
                  </a:txBody>
                  <a:tcPr marL="68580" marR="68580" marT="34290" marB="34290" anchor="ctr">
                    <a:solidFill>
                      <a:schemeClr val="bg1"/>
                    </a:solidFill>
                  </a:tcPr>
                </a:tc>
                <a:extLst>
                  <a:ext uri="{0D108BD9-81ED-4DB2-BD59-A6C34878D82A}">
                    <a16:rowId xmlns:a16="http://schemas.microsoft.com/office/drawing/2014/main" val="3287122408"/>
                  </a:ext>
                </a:extLst>
              </a:tr>
              <a:tr h="601980">
                <a:tc>
                  <a:txBody>
                    <a:bodyPr/>
                    <a:lstStyle/>
                    <a:p>
                      <a:pPr marL="0" algn="l" defTabSz="457200" rtl="0" eaLnBrk="1" latinLnBrk="0" hangingPunct="1"/>
                      <a:r>
                        <a:rPr lang="fr-FR" sz="1400" b="1" kern="1200" dirty="0">
                          <a:solidFill>
                            <a:schemeClr val="tx1"/>
                          </a:solidFill>
                          <a:latin typeface="+mn-lt"/>
                          <a:ea typeface="+mn-ea"/>
                          <a:cs typeface="+mn-cs"/>
                        </a:rPr>
                        <a:t>Macro-planning et p</a:t>
                      </a:r>
                      <a:r>
                        <a:rPr lang="fr-FR" sz="1400" b="1" dirty="0"/>
                        <a:t>rojets /évolutions en lien avec les évolutions règlementaires</a:t>
                      </a:r>
                      <a:endParaRPr lang="fr-FR" sz="1400" b="1" kern="1200" dirty="0">
                        <a:solidFill>
                          <a:schemeClr val="tx1"/>
                        </a:solidFill>
                        <a:latin typeface="+mn-lt"/>
                        <a:ea typeface="+mn-ea"/>
                        <a:cs typeface="+mn-cs"/>
                      </a:endParaRPr>
                    </a:p>
                  </a:txBody>
                  <a:tcPr marL="68580" marR="68580" marT="34290" marB="34290" anchor="ctr">
                    <a:solidFill>
                      <a:schemeClr val="accent2">
                        <a:lumMod val="60000"/>
                        <a:lumOff val="40000"/>
                      </a:schemeClr>
                    </a:solidFill>
                  </a:tcPr>
                </a:tc>
                <a:extLst>
                  <a:ext uri="{0D108BD9-81ED-4DB2-BD59-A6C34878D82A}">
                    <a16:rowId xmlns:a16="http://schemas.microsoft.com/office/drawing/2014/main" val="3895032049"/>
                  </a:ext>
                </a:extLst>
              </a:tr>
              <a:tr h="693420">
                <a:tc>
                  <a:txBody>
                    <a:bodyPr/>
                    <a:lstStyle/>
                    <a:p>
                      <a:endParaRPr lang="fr-FR" sz="900" dirty="0">
                        <a:solidFill>
                          <a:schemeClr val="bg1">
                            <a:lumMod val="50000"/>
                          </a:schemeClr>
                        </a:solidFill>
                      </a:endParaRPr>
                    </a:p>
                  </a:txBody>
                  <a:tcPr marL="68580" marR="68580" marT="34290" marB="34290" anchor="ctr">
                    <a:noFill/>
                  </a:tcPr>
                </a:tc>
                <a:extLst>
                  <a:ext uri="{0D108BD9-81ED-4DB2-BD59-A6C34878D82A}">
                    <a16:rowId xmlns:a16="http://schemas.microsoft.com/office/drawing/2014/main" val="4000111941"/>
                  </a:ext>
                </a:extLst>
              </a:tr>
            </a:tbl>
          </a:graphicData>
        </a:graphic>
      </p:graphicFrame>
    </p:spTree>
    <p:extLst>
      <p:ext uri="{BB962C8B-B14F-4D97-AF65-F5344CB8AC3E}">
        <p14:creationId xmlns:p14="http://schemas.microsoft.com/office/powerpoint/2010/main" val="3315801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 coins arrondis 33">
            <a:extLst>
              <a:ext uri="{FF2B5EF4-FFF2-40B4-BE49-F238E27FC236}">
                <a16:creationId xmlns:a16="http://schemas.microsoft.com/office/drawing/2014/main" id="{F706CB6D-835B-2D3F-D461-02BF903888E8}"/>
              </a:ext>
            </a:extLst>
          </p:cNvPr>
          <p:cNvSpPr/>
          <p:nvPr/>
        </p:nvSpPr>
        <p:spPr>
          <a:xfrm>
            <a:off x="3477020" y="1256642"/>
            <a:ext cx="5289934" cy="2617115"/>
          </a:xfrm>
          <a:prstGeom prst="roundRect">
            <a:avLst>
              <a:gd name="adj" fmla="val 3954"/>
            </a:avLst>
          </a:prstGeom>
          <a:solidFill>
            <a:schemeClr val="accent6">
              <a:lumMod val="60000"/>
              <a:lumOff val="40000"/>
              <a:alpha val="3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r-FR" sz="1350" dirty="0">
              <a:solidFill>
                <a:prstClr val="white"/>
              </a:solidFill>
              <a:latin typeface="Trebuchet MS" panose="020B0603020202020204"/>
            </a:endParaRPr>
          </a:p>
        </p:txBody>
      </p:sp>
      <p:sp>
        <p:nvSpPr>
          <p:cNvPr id="2" name="Titre 1">
            <a:extLst>
              <a:ext uri="{FF2B5EF4-FFF2-40B4-BE49-F238E27FC236}">
                <a16:creationId xmlns:a16="http://schemas.microsoft.com/office/drawing/2014/main" id="{7A699018-8911-3932-5FE4-9C433B29039C}"/>
              </a:ext>
            </a:extLst>
          </p:cNvPr>
          <p:cNvSpPr>
            <a:spLocks noGrp="1"/>
          </p:cNvSpPr>
          <p:nvPr>
            <p:ph type="title"/>
          </p:nvPr>
        </p:nvSpPr>
        <p:spPr>
          <a:xfrm>
            <a:off x="337644" y="154014"/>
            <a:ext cx="7204925" cy="388743"/>
          </a:xfrm>
        </p:spPr>
        <p:txBody>
          <a:bodyPr>
            <a:normAutofit fontScale="90000"/>
          </a:bodyPr>
          <a:lstStyle/>
          <a:p>
            <a:r>
              <a:rPr lang="fr-FR" sz="2100" b="1" dirty="0"/>
              <a:t>Macro-planning de la feuille de route</a:t>
            </a:r>
          </a:p>
        </p:txBody>
      </p:sp>
      <p:sp>
        <p:nvSpPr>
          <p:cNvPr id="4" name="Espace réservé du numéro de diapositive 3">
            <a:extLst>
              <a:ext uri="{FF2B5EF4-FFF2-40B4-BE49-F238E27FC236}">
                <a16:creationId xmlns:a16="http://schemas.microsoft.com/office/drawing/2014/main" id="{62D5F771-2275-2FCA-0C00-AD980AEC6D79}"/>
              </a:ext>
            </a:extLst>
          </p:cNvPr>
          <p:cNvSpPr>
            <a:spLocks noGrp="1"/>
          </p:cNvSpPr>
          <p:nvPr>
            <p:ph type="sldNum" sz="quarter" idx="12"/>
          </p:nvPr>
        </p:nvSpPr>
        <p:spPr>
          <a:xfrm>
            <a:off x="7097212" y="4597332"/>
            <a:ext cx="512504" cy="273844"/>
          </a:xfrm>
        </p:spPr>
        <p:txBody>
          <a:bodyPr/>
          <a:lstStyle/>
          <a:p>
            <a:pPr defTabSz="685800"/>
            <a:fld id="{B5C57444-D562-4BD2-923C-B47D5B46803B}" type="slidenum">
              <a:rPr lang="fr-FR" sz="1350">
                <a:solidFill>
                  <a:prstClr val="white"/>
                </a:solidFill>
                <a:latin typeface="Trebuchet MS" panose="020B0603020202020204"/>
              </a:rPr>
              <a:pPr defTabSz="685800"/>
              <a:t>25</a:t>
            </a:fld>
            <a:endParaRPr lang="fr-FR" sz="1350" dirty="0">
              <a:solidFill>
                <a:prstClr val="white"/>
              </a:solidFill>
              <a:latin typeface="Trebuchet MS" panose="020B0603020202020204"/>
            </a:endParaRPr>
          </a:p>
        </p:txBody>
      </p:sp>
      <p:sp>
        <p:nvSpPr>
          <p:cNvPr id="6" name="TextBox 17">
            <a:extLst>
              <a:ext uri="{FF2B5EF4-FFF2-40B4-BE49-F238E27FC236}">
                <a16:creationId xmlns:a16="http://schemas.microsoft.com/office/drawing/2014/main" id="{68BE06FC-607A-195B-4E16-07DAFDCC5E4C}"/>
              </a:ext>
            </a:extLst>
          </p:cNvPr>
          <p:cNvSpPr txBox="1"/>
          <p:nvPr/>
        </p:nvSpPr>
        <p:spPr>
          <a:xfrm>
            <a:off x="1433519" y="947181"/>
            <a:ext cx="2429129" cy="134748"/>
          </a:xfrm>
          <a:prstGeom prst="rect">
            <a:avLst/>
          </a:prstGeom>
          <a:noFill/>
          <a:ln>
            <a:solidFill>
              <a:schemeClr val="accent2">
                <a:lumMod val="25000"/>
              </a:schemeClr>
            </a:solidFill>
          </a:ln>
        </p:spPr>
        <p:txBody>
          <a:bodyPr wrap="square" lIns="0" tIns="0" rIns="0" bIns="0" rtlCol="0">
            <a:noAutofit/>
          </a:bodyPr>
          <a:lstStyle/>
          <a:p>
            <a:pPr algn="ctr" defTabSz="685800">
              <a:spcBef>
                <a:spcPts val="450"/>
              </a:spcBef>
              <a:buSzPct val="100000"/>
              <a:defRPr/>
            </a:pPr>
            <a:r>
              <a:rPr lang="fr-FR" sz="750" b="1" dirty="0">
                <a:solidFill>
                  <a:prstClr val="black"/>
                </a:solidFill>
                <a:latin typeface="Open Sans"/>
              </a:rPr>
              <a:t>2023</a:t>
            </a:r>
          </a:p>
        </p:txBody>
      </p:sp>
      <p:sp>
        <p:nvSpPr>
          <p:cNvPr id="7" name="TextBox 18">
            <a:extLst>
              <a:ext uri="{FF2B5EF4-FFF2-40B4-BE49-F238E27FC236}">
                <a16:creationId xmlns:a16="http://schemas.microsoft.com/office/drawing/2014/main" id="{7B9C777B-81F9-FD88-A930-568A35EB0103}"/>
              </a:ext>
            </a:extLst>
          </p:cNvPr>
          <p:cNvSpPr txBox="1"/>
          <p:nvPr/>
        </p:nvSpPr>
        <p:spPr>
          <a:xfrm>
            <a:off x="3879574" y="947180"/>
            <a:ext cx="2412202" cy="134748"/>
          </a:xfrm>
          <a:prstGeom prst="rect">
            <a:avLst/>
          </a:prstGeom>
          <a:noFill/>
          <a:ln>
            <a:solidFill>
              <a:schemeClr val="accent2">
                <a:lumMod val="25000"/>
              </a:schemeClr>
            </a:solidFill>
          </a:ln>
        </p:spPr>
        <p:txBody>
          <a:bodyPr wrap="square" lIns="0" tIns="0" rIns="0" bIns="0" rtlCol="0">
            <a:noAutofit/>
          </a:bodyPr>
          <a:lstStyle/>
          <a:p>
            <a:pPr algn="ctr" defTabSz="685800">
              <a:spcBef>
                <a:spcPts val="450"/>
              </a:spcBef>
              <a:buSzPct val="100000"/>
              <a:defRPr/>
            </a:pPr>
            <a:r>
              <a:rPr lang="fr-FR" sz="750" b="1" dirty="0">
                <a:solidFill>
                  <a:prstClr val="black"/>
                </a:solidFill>
                <a:latin typeface="Open Sans"/>
              </a:rPr>
              <a:t>2024</a:t>
            </a:r>
          </a:p>
        </p:txBody>
      </p:sp>
      <p:sp>
        <p:nvSpPr>
          <p:cNvPr id="8" name="TextBox 19">
            <a:extLst>
              <a:ext uri="{FF2B5EF4-FFF2-40B4-BE49-F238E27FC236}">
                <a16:creationId xmlns:a16="http://schemas.microsoft.com/office/drawing/2014/main" id="{C92C3975-4A9F-75FA-0E2C-DE354AA3AB95}"/>
              </a:ext>
            </a:extLst>
          </p:cNvPr>
          <p:cNvSpPr txBox="1"/>
          <p:nvPr/>
        </p:nvSpPr>
        <p:spPr>
          <a:xfrm>
            <a:off x="6314567" y="947180"/>
            <a:ext cx="2353229" cy="138970"/>
          </a:xfrm>
          <a:prstGeom prst="rect">
            <a:avLst/>
          </a:prstGeom>
          <a:noFill/>
          <a:ln>
            <a:solidFill>
              <a:schemeClr val="accent2">
                <a:lumMod val="25000"/>
              </a:schemeClr>
            </a:solidFill>
          </a:ln>
        </p:spPr>
        <p:txBody>
          <a:bodyPr wrap="square" lIns="0" tIns="0" rIns="0" bIns="0" rtlCol="0">
            <a:noAutofit/>
          </a:bodyPr>
          <a:lstStyle/>
          <a:p>
            <a:pPr algn="ctr" defTabSz="685800">
              <a:spcBef>
                <a:spcPts val="450"/>
              </a:spcBef>
              <a:buSzPct val="100000"/>
              <a:defRPr/>
            </a:pPr>
            <a:r>
              <a:rPr lang="fr-FR" sz="750" b="1" dirty="0">
                <a:solidFill>
                  <a:prstClr val="black"/>
                </a:solidFill>
                <a:latin typeface="Open Sans"/>
              </a:rPr>
              <a:t>2025</a:t>
            </a:r>
          </a:p>
        </p:txBody>
      </p:sp>
      <p:sp>
        <p:nvSpPr>
          <p:cNvPr id="9" name="Rectangle 8">
            <a:extLst>
              <a:ext uri="{FF2B5EF4-FFF2-40B4-BE49-F238E27FC236}">
                <a16:creationId xmlns:a16="http://schemas.microsoft.com/office/drawing/2014/main" id="{9708C8CE-C4F4-9063-0AC6-CAF2F9957A42}"/>
              </a:ext>
            </a:extLst>
          </p:cNvPr>
          <p:cNvSpPr/>
          <p:nvPr/>
        </p:nvSpPr>
        <p:spPr bwMode="gray">
          <a:xfrm>
            <a:off x="748737" y="1145918"/>
            <a:ext cx="647113" cy="3757580"/>
          </a:xfrm>
          <a:prstGeom prst="rect">
            <a:avLst/>
          </a:prstGeom>
          <a:noFill/>
          <a:ln w="6350" algn="ctr">
            <a:solidFill>
              <a:schemeClr val="tx2"/>
            </a:solidFill>
            <a:prstDash val="dash"/>
            <a:miter lim="800000"/>
            <a:headEnd/>
            <a:tailEnd/>
          </a:ln>
        </p:spPr>
        <p:txBody>
          <a:bodyPr wrap="square" lIns="0" tIns="0" rIns="0" bIns="0" rtlCol="0" anchor="ctr"/>
          <a:lstStyle/>
          <a:p>
            <a:pPr algn="ctr" defTabSz="685800">
              <a:defRPr/>
            </a:pPr>
            <a:endParaRPr lang="fr-FR" sz="1350">
              <a:solidFill>
                <a:prstClr val="black"/>
              </a:solidFill>
              <a:latin typeface="Open Sans"/>
            </a:endParaRPr>
          </a:p>
        </p:txBody>
      </p:sp>
      <p:sp>
        <p:nvSpPr>
          <p:cNvPr id="10" name="TextBox 25">
            <a:extLst>
              <a:ext uri="{FF2B5EF4-FFF2-40B4-BE49-F238E27FC236}">
                <a16:creationId xmlns:a16="http://schemas.microsoft.com/office/drawing/2014/main" id="{36E84407-F369-F2FB-F74F-80A698A50159}"/>
              </a:ext>
            </a:extLst>
          </p:cNvPr>
          <p:cNvSpPr txBox="1"/>
          <p:nvPr/>
        </p:nvSpPr>
        <p:spPr>
          <a:xfrm>
            <a:off x="742429" y="943768"/>
            <a:ext cx="652605" cy="135936"/>
          </a:xfrm>
          <a:prstGeom prst="rect">
            <a:avLst/>
          </a:prstGeom>
          <a:noFill/>
          <a:ln>
            <a:solidFill>
              <a:schemeClr val="accent2">
                <a:lumMod val="25000"/>
              </a:schemeClr>
            </a:solidFill>
          </a:ln>
        </p:spPr>
        <p:txBody>
          <a:bodyPr wrap="square" lIns="0" tIns="0" rIns="0" bIns="0" rtlCol="0">
            <a:noAutofit/>
          </a:bodyPr>
          <a:lstStyle/>
          <a:p>
            <a:pPr algn="ctr" defTabSz="685800">
              <a:spcBef>
                <a:spcPts val="450"/>
              </a:spcBef>
              <a:buSzPct val="100000"/>
              <a:defRPr/>
            </a:pPr>
            <a:r>
              <a:rPr lang="fr-FR" sz="750" b="1" dirty="0">
                <a:solidFill>
                  <a:prstClr val="black"/>
                </a:solidFill>
                <a:latin typeface="Open Sans"/>
              </a:rPr>
              <a:t>2022</a:t>
            </a:r>
          </a:p>
        </p:txBody>
      </p:sp>
      <p:sp>
        <p:nvSpPr>
          <p:cNvPr id="26" name="Rectangle : coins arrondis 25">
            <a:extLst>
              <a:ext uri="{FF2B5EF4-FFF2-40B4-BE49-F238E27FC236}">
                <a16:creationId xmlns:a16="http://schemas.microsoft.com/office/drawing/2014/main" id="{FC25ECA4-7D9F-49DF-59C1-BDE988529724}"/>
              </a:ext>
            </a:extLst>
          </p:cNvPr>
          <p:cNvSpPr/>
          <p:nvPr/>
        </p:nvSpPr>
        <p:spPr>
          <a:xfrm>
            <a:off x="678781" y="1416604"/>
            <a:ext cx="509939" cy="268153"/>
          </a:xfrm>
          <a:prstGeom prst="roundRect">
            <a:avLst/>
          </a:prstGeom>
          <a:solidFill>
            <a:schemeClr val="accent1">
              <a:lumMod val="20000"/>
              <a:lumOff val="80000"/>
            </a:schemeClr>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525" dirty="0">
                <a:solidFill>
                  <a:prstClr val="black"/>
                </a:solidFill>
                <a:latin typeface="Trebuchet MS" panose="020B0603020202020204"/>
              </a:rPr>
              <a:t>Evolutions </a:t>
            </a:r>
            <a:r>
              <a:rPr lang="fr-FR" sz="525" dirty="0" err="1">
                <a:solidFill>
                  <a:prstClr val="black"/>
                </a:solidFill>
                <a:latin typeface="Trebuchet MS" panose="020B0603020202020204"/>
              </a:rPr>
              <a:t>règlemen-taires</a:t>
            </a:r>
            <a:endParaRPr lang="fr-FR" sz="525" dirty="0">
              <a:solidFill>
                <a:prstClr val="black"/>
              </a:solidFill>
              <a:latin typeface="Trebuchet MS" panose="020B0603020202020204"/>
            </a:endParaRPr>
          </a:p>
        </p:txBody>
      </p:sp>
      <p:grpSp>
        <p:nvGrpSpPr>
          <p:cNvPr id="36" name="Groupe 35">
            <a:extLst>
              <a:ext uri="{FF2B5EF4-FFF2-40B4-BE49-F238E27FC236}">
                <a16:creationId xmlns:a16="http://schemas.microsoft.com/office/drawing/2014/main" id="{E2A8857A-0994-9C3E-FB45-E9DCDD76526A}"/>
              </a:ext>
            </a:extLst>
          </p:cNvPr>
          <p:cNvGrpSpPr/>
          <p:nvPr/>
        </p:nvGrpSpPr>
        <p:grpSpPr>
          <a:xfrm>
            <a:off x="742429" y="759638"/>
            <a:ext cx="7556066" cy="142590"/>
            <a:chOff x="857824" y="1005008"/>
            <a:chExt cx="10074755" cy="190120"/>
          </a:xfrm>
        </p:grpSpPr>
        <p:sp>
          <p:nvSpPr>
            <p:cNvPr id="31" name="Rectangle 30">
              <a:extLst>
                <a:ext uri="{FF2B5EF4-FFF2-40B4-BE49-F238E27FC236}">
                  <a16:creationId xmlns:a16="http://schemas.microsoft.com/office/drawing/2014/main" id="{05ADDF87-002B-9DE5-3689-952DC680023F}"/>
                </a:ext>
              </a:extLst>
            </p:cNvPr>
            <p:cNvSpPr/>
            <p:nvPr/>
          </p:nvSpPr>
          <p:spPr>
            <a:xfrm>
              <a:off x="857824" y="1005008"/>
              <a:ext cx="3566691" cy="1901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825" b="1" dirty="0">
                  <a:solidFill>
                    <a:prstClr val="white"/>
                  </a:solidFill>
                  <a:latin typeface="Trebuchet MS" panose="020B0603020202020204"/>
                </a:rPr>
                <a:t>Année N</a:t>
              </a:r>
            </a:p>
          </p:txBody>
        </p:sp>
        <p:sp>
          <p:nvSpPr>
            <p:cNvPr id="32" name="Rectangle 31">
              <a:extLst>
                <a:ext uri="{FF2B5EF4-FFF2-40B4-BE49-F238E27FC236}">
                  <a16:creationId xmlns:a16="http://schemas.microsoft.com/office/drawing/2014/main" id="{0757BC2B-B395-D83A-99D9-116179053EDC}"/>
                </a:ext>
              </a:extLst>
            </p:cNvPr>
            <p:cNvSpPr/>
            <p:nvPr/>
          </p:nvSpPr>
          <p:spPr>
            <a:xfrm>
              <a:off x="4462233" y="1007903"/>
              <a:ext cx="3216269" cy="17966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825" b="1" dirty="0">
                  <a:solidFill>
                    <a:prstClr val="white"/>
                  </a:solidFill>
                  <a:latin typeface="Trebuchet MS" panose="020B0603020202020204"/>
                </a:rPr>
                <a:t>Année N + 1</a:t>
              </a:r>
            </a:p>
          </p:txBody>
        </p:sp>
        <p:sp>
          <p:nvSpPr>
            <p:cNvPr id="33" name="Rectangle 32">
              <a:extLst>
                <a:ext uri="{FF2B5EF4-FFF2-40B4-BE49-F238E27FC236}">
                  <a16:creationId xmlns:a16="http://schemas.microsoft.com/office/drawing/2014/main" id="{626D69CE-ADBD-7A87-9324-E86E460C98A5}"/>
                </a:ext>
              </a:extLst>
            </p:cNvPr>
            <p:cNvSpPr/>
            <p:nvPr/>
          </p:nvSpPr>
          <p:spPr>
            <a:xfrm>
              <a:off x="7716310" y="1007903"/>
              <a:ext cx="3216269" cy="17966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825" b="1" dirty="0">
                  <a:solidFill>
                    <a:prstClr val="white"/>
                  </a:solidFill>
                  <a:latin typeface="Trebuchet MS" panose="020B0603020202020204"/>
                </a:rPr>
                <a:t>Année N + 2</a:t>
              </a:r>
            </a:p>
          </p:txBody>
        </p:sp>
      </p:grpSp>
      <p:sp>
        <p:nvSpPr>
          <p:cNvPr id="37" name="Rectangle : coins arrondis 36">
            <a:extLst>
              <a:ext uri="{FF2B5EF4-FFF2-40B4-BE49-F238E27FC236}">
                <a16:creationId xmlns:a16="http://schemas.microsoft.com/office/drawing/2014/main" id="{C5D5F4B2-3FF6-2883-25A3-C4750A808597}"/>
              </a:ext>
            </a:extLst>
          </p:cNvPr>
          <p:cNvSpPr/>
          <p:nvPr/>
        </p:nvSpPr>
        <p:spPr>
          <a:xfrm>
            <a:off x="687846" y="2097788"/>
            <a:ext cx="503266" cy="324465"/>
          </a:xfrm>
          <a:prstGeom prst="roundRect">
            <a:avLst/>
          </a:prstGeom>
          <a:solidFill>
            <a:schemeClr val="accent1">
              <a:lumMod val="20000"/>
              <a:lumOff val="80000"/>
            </a:schemeClr>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525" dirty="0">
                <a:solidFill>
                  <a:prstClr val="black"/>
                </a:solidFill>
                <a:latin typeface="Trebuchet MS" panose="020B0603020202020204"/>
              </a:rPr>
              <a:t>Evolutions sur la cotation</a:t>
            </a:r>
          </a:p>
        </p:txBody>
      </p:sp>
      <p:sp>
        <p:nvSpPr>
          <p:cNvPr id="38" name="Rectangle : coins arrondis 37">
            <a:extLst>
              <a:ext uri="{FF2B5EF4-FFF2-40B4-BE49-F238E27FC236}">
                <a16:creationId xmlns:a16="http://schemas.microsoft.com/office/drawing/2014/main" id="{56BDCEE7-85BE-75E0-7AF5-653C09729280}"/>
              </a:ext>
            </a:extLst>
          </p:cNvPr>
          <p:cNvSpPr/>
          <p:nvPr/>
        </p:nvSpPr>
        <p:spPr>
          <a:xfrm>
            <a:off x="678781" y="1728370"/>
            <a:ext cx="509939" cy="324465"/>
          </a:xfrm>
          <a:prstGeom prst="roundRect">
            <a:avLst/>
          </a:prstGeom>
          <a:solidFill>
            <a:schemeClr val="accent1">
              <a:lumMod val="20000"/>
              <a:lumOff val="80000"/>
            </a:schemeClr>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525" dirty="0">
                <a:solidFill>
                  <a:prstClr val="black"/>
                </a:solidFill>
                <a:latin typeface="Trebuchet MS" panose="020B0603020202020204"/>
              </a:rPr>
              <a:t>Contrôle de cohérence</a:t>
            </a:r>
          </a:p>
        </p:txBody>
      </p:sp>
      <p:grpSp>
        <p:nvGrpSpPr>
          <p:cNvPr id="45" name="Groupe 44">
            <a:extLst>
              <a:ext uri="{FF2B5EF4-FFF2-40B4-BE49-F238E27FC236}">
                <a16:creationId xmlns:a16="http://schemas.microsoft.com/office/drawing/2014/main" id="{7086BD4E-8C5F-ACB3-4E78-9BD4B7ABF57B}"/>
              </a:ext>
            </a:extLst>
          </p:cNvPr>
          <p:cNvGrpSpPr/>
          <p:nvPr/>
        </p:nvGrpSpPr>
        <p:grpSpPr>
          <a:xfrm>
            <a:off x="1447923" y="1147944"/>
            <a:ext cx="2401364" cy="3773996"/>
            <a:chOff x="1798484" y="1534941"/>
            <a:chExt cx="3201818" cy="5031995"/>
          </a:xfrm>
        </p:grpSpPr>
        <p:sp>
          <p:nvSpPr>
            <p:cNvPr id="41" name="Rectangle 40">
              <a:extLst>
                <a:ext uri="{FF2B5EF4-FFF2-40B4-BE49-F238E27FC236}">
                  <a16:creationId xmlns:a16="http://schemas.microsoft.com/office/drawing/2014/main" id="{344F849B-8E1D-153B-CA03-CBDE570701DC}"/>
                </a:ext>
              </a:extLst>
            </p:cNvPr>
            <p:cNvSpPr/>
            <p:nvPr/>
          </p:nvSpPr>
          <p:spPr bwMode="gray">
            <a:xfrm>
              <a:off x="1798484" y="1534941"/>
              <a:ext cx="789728" cy="5022397"/>
            </a:xfrm>
            <a:prstGeom prst="rect">
              <a:avLst/>
            </a:prstGeom>
            <a:noFill/>
            <a:ln w="6350" algn="ctr">
              <a:solidFill>
                <a:schemeClr val="tx2"/>
              </a:solidFill>
              <a:prstDash val="dash"/>
              <a:miter lim="800000"/>
              <a:headEnd/>
              <a:tailEnd/>
            </a:ln>
          </p:spPr>
          <p:txBody>
            <a:bodyPr wrap="square" lIns="0" tIns="0" rIns="0" bIns="0" rtlCol="0" anchor="ctr"/>
            <a:lstStyle/>
            <a:p>
              <a:pPr algn="ctr" defTabSz="685800">
                <a:defRPr/>
              </a:pPr>
              <a:endParaRPr lang="fr-FR" sz="1350">
                <a:solidFill>
                  <a:prstClr val="black"/>
                </a:solidFill>
                <a:latin typeface="Open Sans"/>
              </a:endParaRPr>
            </a:p>
          </p:txBody>
        </p:sp>
        <p:sp>
          <p:nvSpPr>
            <p:cNvPr id="42" name="Rectangle 41">
              <a:extLst>
                <a:ext uri="{FF2B5EF4-FFF2-40B4-BE49-F238E27FC236}">
                  <a16:creationId xmlns:a16="http://schemas.microsoft.com/office/drawing/2014/main" id="{1F55C76E-003B-7CF3-93A8-9252F1BAE6C4}"/>
                </a:ext>
              </a:extLst>
            </p:cNvPr>
            <p:cNvSpPr/>
            <p:nvPr/>
          </p:nvSpPr>
          <p:spPr bwMode="gray">
            <a:xfrm>
              <a:off x="2619771" y="1536924"/>
              <a:ext cx="773247" cy="5030012"/>
            </a:xfrm>
            <a:prstGeom prst="rect">
              <a:avLst/>
            </a:prstGeom>
            <a:noFill/>
            <a:ln w="6350" algn="ctr">
              <a:solidFill>
                <a:schemeClr val="tx2"/>
              </a:solidFill>
              <a:prstDash val="dash"/>
              <a:miter lim="800000"/>
              <a:headEnd/>
              <a:tailEnd/>
            </a:ln>
          </p:spPr>
          <p:txBody>
            <a:bodyPr wrap="square" lIns="0" tIns="0" rIns="0" bIns="0" rtlCol="0" anchor="ctr"/>
            <a:lstStyle/>
            <a:p>
              <a:pPr algn="ctr" defTabSz="685800">
                <a:defRPr/>
              </a:pPr>
              <a:endParaRPr lang="fr-FR" sz="1350">
                <a:solidFill>
                  <a:prstClr val="black"/>
                </a:solidFill>
                <a:latin typeface="Open Sans"/>
              </a:endParaRPr>
            </a:p>
          </p:txBody>
        </p:sp>
        <p:sp>
          <p:nvSpPr>
            <p:cNvPr id="43" name="Rectangle 42">
              <a:extLst>
                <a:ext uri="{FF2B5EF4-FFF2-40B4-BE49-F238E27FC236}">
                  <a16:creationId xmlns:a16="http://schemas.microsoft.com/office/drawing/2014/main" id="{E54A1CEA-23F4-AA73-D2DA-F827F9206100}"/>
                </a:ext>
              </a:extLst>
            </p:cNvPr>
            <p:cNvSpPr/>
            <p:nvPr/>
          </p:nvSpPr>
          <p:spPr bwMode="gray">
            <a:xfrm>
              <a:off x="3425725" y="1536125"/>
              <a:ext cx="773247" cy="5030012"/>
            </a:xfrm>
            <a:prstGeom prst="rect">
              <a:avLst/>
            </a:prstGeom>
            <a:noFill/>
            <a:ln w="6350" algn="ctr">
              <a:solidFill>
                <a:schemeClr val="tx2"/>
              </a:solidFill>
              <a:prstDash val="dash"/>
              <a:miter lim="800000"/>
              <a:headEnd/>
              <a:tailEnd/>
            </a:ln>
          </p:spPr>
          <p:txBody>
            <a:bodyPr wrap="square" lIns="0" tIns="0" rIns="0" bIns="0" rtlCol="0" anchor="ctr"/>
            <a:lstStyle/>
            <a:p>
              <a:pPr algn="ctr" defTabSz="685800">
                <a:defRPr/>
              </a:pPr>
              <a:endParaRPr lang="fr-FR" sz="1350">
                <a:solidFill>
                  <a:prstClr val="black"/>
                </a:solidFill>
                <a:latin typeface="Open Sans"/>
              </a:endParaRPr>
            </a:p>
          </p:txBody>
        </p:sp>
        <p:sp>
          <p:nvSpPr>
            <p:cNvPr id="44" name="Rectangle 43">
              <a:extLst>
                <a:ext uri="{FF2B5EF4-FFF2-40B4-BE49-F238E27FC236}">
                  <a16:creationId xmlns:a16="http://schemas.microsoft.com/office/drawing/2014/main" id="{E0BAF363-9DA7-D193-C23F-86010491FA61}"/>
                </a:ext>
              </a:extLst>
            </p:cNvPr>
            <p:cNvSpPr/>
            <p:nvPr/>
          </p:nvSpPr>
          <p:spPr bwMode="gray">
            <a:xfrm>
              <a:off x="4227055" y="1534944"/>
              <a:ext cx="773247" cy="5030012"/>
            </a:xfrm>
            <a:prstGeom prst="rect">
              <a:avLst/>
            </a:prstGeom>
            <a:noFill/>
            <a:ln w="6350" algn="ctr">
              <a:solidFill>
                <a:schemeClr val="tx2"/>
              </a:solidFill>
              <a:prstDash val="dash"/>
              <a:miter lim="800000"/>
              <a:headEnd/>
              <a:tailEnd/>
            </a:ln>
          </p:spPr>
          <p:txBody>
            <a:bodyPr wrap="square" lIns="0" tIns="0" rIns="0" bIns="0" rtlCol="0" anchor="ctr"/>
            <a:lstStyle/>
            <a:p>
              <a:pPr algn="ctr" defTabSz="685800">
                <a:defRPr/>
              </a:pPr>
              <a:endParaRPr lang="fr-FR" sz="1350">
                <a:solidFill>
                  <a:prstClr val="black"/>
                </a:solidFill>
                <a:latin typeface="Open Sans"/>
              </a:endParaRPr>
            </a:p>
          </p:txBody>
        </p:sp>
      </p:grpSp>
      <p:grpSp>
        <p:nvGrpSpPr>
          <p:cNvPr id="46" name="Groupe 45">
            <a:extLst>
              <a:ext uri="{FF2B5EF4-FFF2-40B4-BE49-F238E27FC236}">
                <a16:creationId xmlns:a16="http://schemas.microsoft.com/office/drawing/2014/main" id="{38C90B89-8F1E-7320-595D-6181BD652AAC}"/>
              </a:ext>
            </a:extLst>
          </p:cNvPr>
          <p:cNvGrpSpPr/>
          <p:nvPr/>
        </p:nvGrpSpPr>
        <p:grpSpPr>
          <a:xfrm>
            <a:off x="3892366" y="1147870"/>
            <a:ext cx="2401364" cy="3778106"/>
            <a:chOff x="1798484" y="1534941"/>
            <a:chExt cx="3201818" cy="5037474"/>
          </a:xfrm>
        </p:grpSpPr>
        <p:sp>
          <p:nvSpPr>
            <p:cNvPr id="47" name="Rectangle 46">
              <a:extLst>
                <a:ext uri="{FF2B5EF4-FFF2-40B4-BE49-F238E27FC236}">
                  <a16:creationId xmlns:a16="http://schemas.microsoft.com/office/drawing/2014/main" id="{F368C6D0-E6F9-EA26-F47F-B2EE0E8467FF}"/>
                </a:ext>
              </a:extLst>
            </p:cNvPr>
            <p:cNvSpPr/>
            <p:nvPr/>
          </p:nvSpPr>
          <p:spPr bwMode="gray">
            <a:xfrm>
              <a:off x="1798484" y="1534941"/>
              <a:ext cx="789728" cy="5022397"/>
            </a:xfrm>
            <a:prstGeom prst="rect">
              <a:avLst/>
            </a:prstGeom>
            <a:noFill/>
            <a:ln w="6350" algn="ctr">
              <a:solidFill>
                <a:schemeClr val="tx2"/>
              </a:solidFill>
              <a:prstDash val="dash"/>
              <a:miter lim="800000"/>
              <a:headEnd/>
              <a:tailEnd/>
            </a:ln>
          </p:spPr>
          <p:txBody>
            <a:bodyPr wrap="square" lIns="0" tIns="0" rIns="0" bIns="0" rtlCol="0" anchor="ctr"/>
            <a:lstStyle/>
            <a:p>
              <a:pPr algn="ctr" defTabSz="685800">
                <a:defRPr/>
              </a:pPr>
              <a:endParaRPr lang="fr-FR" sz="1350">
                <a:solidFill>
                  <a:prstClr val="black"/>
                </a:solidFill>
                <a:latin typeface="Open Sans"/>
              </a:endParaRPr>
            </a:p>
          </p:txBody>
        </p:sp>
        <p:sp>
          <p:nvSpPr>
            <p:cNvPr id="48" name="Rectangle 47">
              <a:extLst>
                <a:ext uri="{FF2B5EF4-FFF2-40B4-BE49-F238E27FC236}">
                  <a16:creationId xmlns:a16="http://schemas.microsoft.com/office/drawing/2014/main" id="{7C965E61-2815-C580-E9B8-D876D9FF1E12}"/>
                </a:ext>
              </a:extLst>
            </p:cNvPr>
            <p:cNvSpPr/>
            <p:nvPr/>
          </p:nvSpPr>
          <p:spPr bwMode="gray">
            <a:xfrm>
              <a:off x="2619771" y="1542403"/>
              <a:ext cx="773247" cy="5030012"/>
            </a:xfrm>
            <a:prstGeom prst="rect">
              <a:avLst/>
            </a:prstGeom>
            <a:noFill/>
            <a:ln w="6350" algn="ctr">
              <a:solidFill>
                <a:schemeClr val="tx2"/>
              </a:solidFill>
              <a:prstDash val="dash"/>
              <a:miter lim="800000"/>
              <a:headEnd/>
              <a:tailEnd/>
            </a:ln>
          </p:spPr>
          <p:txBody>
            <a:bodyPr wrap="square" lIns="0" tIns="0" rIns="0" bIns="0" rtlCol="0" anchor="ctr"/>
            <a:lstStyle/>
            <a:p>
              <a:pPr algn="ctr" defTabSz="685800">
                <a:defRPr/>
              </a:pPr>
              <a:endParaRPr lang="fr-FR" sz="1350">
                <a:solidFill>
                  <a:prstClr val="black"/>
                </a:solidFill>
                <a:latin typeface="Open Sans"/>
              </a:endParaRPr>
            </a:p>
          </p:txBody>
        </p:sp>
        <p:sp>
          <p:nvSpPr>
            <p:cNvPr id="49" name="Rectangle 48">
              <a:extLst>
                <a:ext uri="{FF2B5EF4-FFF2-40B4-BE49-F238E27FC236}">
                  <a16:creationId xmlns:a16="http://schemas.microsoft.com/office/drawing/2014/main" id="{3072CABE-C5AB-7728-42B8-77E69252FF29}"/>
                </a:ext>
              </a:extLst>
            </p:cNvPr>
            <p:cNvSpPr/>
            <p:nvPr/>
          </p:nvSpPr>
          <p:spPr bwMode="gray">
            <a:xfrm>
              <a:off x="3425725" y="1541604"/>
              <a:ext cx="773247" cy="5030012"/>
            </a:xfrm>
            <a:prstGeom prst="rect">
              <a:avLst/>
            </a:prstGeom>
            <a:noFill/>
            <a:ln w="6350" algn="ctr">
              <a:solidFill>
                <a:schemeClr val="tx2"/>
              </a:solidFill>
              <a:prstDash val="dash"/>
              <a:miter lim="800000"/>
              <a:headEnd/>
              <a:tailEnd/>
            </a:ln>
          </p:spPr>
          <p:txBody>
            <a:bodyPr wrap="square" lIns="0" tIns="0" rIns="0" bIns="0" rtlCol="0" anchor="ctr"/>
            <a:lstStyle/>
            <a:p>
              <a:pPr algn="ctr" defTabSz="685800">
                <a:defRPr/>
              </a:pPr>
              <a:endParaRPr lang="fr-FR" sz="1350">
                <a:solidFill>
                  <a:prstClr val="black"/>
                </a:solidFill>
                <a:latin typeface="Open Sans"/>
              </a:endParaRPr>
            </a:p>
          </p:txBody>
        </p:sp>
        <p:sp>
          <p:nvSpPr>
            <p:cNvPr id="50" name="Rectangle 49">
              <a:extLst>
                <a:ext uri="{FF2B5EF4-FFF2-40B4-BE49-F238E27FC236}">
                  <a16:creationId xmlns:a16="http://schemas.microsoft.com/office/drawing/2014/main" id="{FFE57DAC-7CC3-F4FC-FFB8-590C5067D51E}"/>
                </a:ext>
              </a:extLst>
            </p:cNvPr>
            <p:cNvSpPr/>
            <p:nvPr/>
          </p:nvSpPr>
          <p:spPr bwMode="gray">
            <a:xfrm>
              <a:off x="4227055" y="1536687"/>
              <a:ext cx="773247" cy="5030012"/>
            </a:xfrm>
            <a:prstGeom prst="rect">
              <a:avLst/>
            </a:prstGeom>
            <a:noFill/>
            <a:ln w="6350" algn="ctr">
              <a:solidFill>
                <a:schemeClr val="tx2"/>
              </a:solidFill>
              <a:prstDash val="dash"/>
              <a:miter lim="800000"/>
              <a:headEnd/>
              <a:tailEnd/>
            </a:ln>
          </p:spPr>
          <p:txBody>
            <a:bodyPr wrap="square" lIns="0" tIns="0" rIns="0" bIns="0" rtlCol="0" anchor="ctr"/>
            <a:lstStyle/>
            <a:p>
              <a:pPr algn="ctr" defTabSz="685800">
                <a:defRPr/>
              </a:pPr>
              <a:endParaRPr lang="fr-FR" sz="1350">
                <a:solidFill>
                  <a:prstClr val="black"/>
                </a:solidFill>
                <a:latin typeface="Open Sans"/>
              </a:endParaRPr>
            </a:p>
          </p:txBody>
        </p:sp>
      </p:grpSp>
      <p:grpSp>
        <p:nvGrpSpPr>
          <p:cNvPr id="51" name="Groupe 50">
            <a:extLst>
              <a:ext uri="{FF2B5EF4-FFF2-40B4-BE49-F238E27FC236}">
                <a16:creationId xmlns:a16="http://schemas.microsoft.com/office/drawing/2014/main" id="{C93C783D-0F31-295F-1379-882154C9225D}"/>
              </a:ext>
            </a:extLst>
          </p:cNvPr>
          <p:cNvGrpSpPr/>
          <p:nvPr/>
        </p:nvGrpSpPr>
        <p:grpSpPr>
          <a:xfrm>
            <a:off x="6330862" y="1139687"/>
            <a:ext cx="1931794" cy="3781790"/>
            <a:chOff x="1810059" y="1530029"/>
            <a:chExt cx="2575725" cy="5042386"/>
          </a:xfrm>
        </p:grpSpPr>
        <p:sp>
          <p:nvSpPr>
            <p:cNvPr id="52" name="Rectangle 51">
              <a:extLst>
                <a:ext uri="{FF2B5EF4-FFF2-40B4-BE49-F238E27FC236}">
                  <a16:creationId xmlns:a16="http://schemas.microsoft.com/office/drawing/2014/main" id="{B92F14C1-1320-8451-4D4C-573165588EF9}"/>
                </a:ext>
              </a:extLst>
            </p:cNvPr>
            <p:cNvSpPr/>
            <p:nvPr/>
          </p:nvSpPr>
          <p:spPr bwMode="gray">
            <a:xfrm>
              <a:off x="1810059" y="1540420"/>
              <a:ext cx="789728" cy="5022397"/>
            </a:xfrm>
            <a:prstGeom prst="rect">
              <a:avLst/>
            </a:prstGeom>
            <a:noFill/>
            <a:ln w="6350" algn="ctr">
              <a:solidFill>
                <a:schemeClr val="tx2"/>
              </a:solidFill>
              <a:prstDash val="dash"/>
              <a:miter lim="800000"/>
              <a:headEnd/>
              <a:tailEnd/>
            </a:ln>
          </p:spPr>
          <p:txBody>
            <a:bodyPr wrap="square" lIns="0" tIns="0" rIns="0" bIns="0" rtlCol="0" anchor="ctr"/>
            <a:lstStyle/>
            <a:p>
              <a:pPr algn="ctr" defTabSz="685800">
                <a:defRPr/>
              </a:pPr>
              <a:endParaRPr lang="fr-FR" sz="1350">
                <a:solidFill>
                  <a:prstClr val="black"/>
                </a:solidFill>
                <a:latin typeface="Open Sans"/>
              </a:endParaRPr>
            </a:p>
          </p:txBody>
        </p:sp>
        <p:sp>
          <p:nvSpPr>
            <p:cNvPr id="53" name="Rectangle 52">
              <a:extLst>
                <a:ext uri="{FF2B5EF4-FFF2-40B4-BE49-F238E27FC236}">
                  <a16:creationId xmlns:a16="http://schemas.microsoft.com/office/drawing/2014/main" id="{68E7DEDB-F805-667B-CEE5-01E1698989A7}"/>
                </a:ext>
              </a:extLst>
            </p:cNvPr>
            <p:cNvSpPr/>
            <p:nvPr/>
          </p:nvSpPr>
          <p:spPr bwMode="gray">
            <a:xfrm>
              <a:off x="2649267" y="1542403"/>
              <a:ext cx="908481" cy="5030012"/>
            </a:xfrm>
            <a:prstGeom prst="rect">
              <a:avLst/>
            </a:prstGeom>
            <a:noFill/>
            <a:ln w="6350" algn="ctr">
              <a:solidFill>
                <a:schemeClr val="tx2"/>
              </a:solidFill>
              <a:prstDash val="dash"/>
              <a:miter lim="800000"/>
              <a:headEnd/>
              <a:tailEnd/>
            </a:ln>
          </p:spPr>
          <p:txBody>
            <a:bodyPr wrap="square" lIns="0" tIns="0" rIns="0" bIns="0" rtlCol="0" anchor="ctr"/>
            <a:lstStyle/>
            <a:p>
              <a:pPr algn="ctr" defTabSz="685800">
                <a:defRPr/>
              </a:pPr>
              <a:endParaRPr lang="fr-FR" sz="1350">
                <a:solidFill>
                  <a:prstClr val="black"/>
                </a:solidFill>
                <a:latin typeface="Open Sans"/>
              </a:endParaRPr>
            </a:p>
          </p:txBody>
        </p:sp>
        <p:sp>
          <p:nvSpPr>
            <p:cNvPr id="54" name="Rectangle 53">
              <a:extLst>
                <a:ext uri="{FF2B5EF4-FFF2-40B4-BE49-F238E27FC236}">
                  <a16:creationId xmlns:a16="http://schemas.microsoft.com/office/drawing/2014/main" id="{8C21FEEB-3196-00D0-7F0B-1A3C05641DF4}"/>
                </a:ext>
              </a:extLst>
            </p:cNvPr>
            <p:cNvSpPr/>
            <p:nvPr/>
          </p:nvSpPr>
          <p:spPr bwMode="gray">
            <a:xfrm>
              <a:off x="3612537" y="1530029"/>
              <a:ext cx="773247" cy="5030012"/>
            </a:xfrm>
            <a:prstGeom prst="rect">
              <a:avLst/>
            </a:prstGeom>
            <a:noFill/>
            <a:ln w="6350" algn="ctr">
              <a:solidFill>
                <a:schemeClr val="tx2"/>
              </a:solidFill>
              <a:prstDash val="dash"/>
              <a:miter lim="800000"/>
              <a:headEnd/>
              <a:tailEnd/>
            </a:ln>
          </p:spPr>
          <p:txBody>
            <a:bodyPr wrap="square" lIns="0" tIns="0" rIns="0" bIns="0" rtlCol="0" anchor="ctr"/>
            <a:lstStyle/>
            <a:p>
              <a:pPr algn="ctr" defTabSz="685800">
                <a:defRPr/>
              </a:pPr>
              <a:endParaRPr lang="fr-FR" sz="1350">
                <a:solidFill>
                  <a:prstClr val="black"/>
                </a:solidFill>
                <a:latin typeface="Open Sans"/>
              </a:endParaRPr>
            </a:p>
          </p:txBody>
        </p:sp>
      </p:grpSp>
      <p:sp>
        <p:nvSpPr>
          <p:cNvPr id="40" name="Rectangle : coins arrondis 39">
            <a:extLst>
              <a:ext uri="{FF2B5EF4-FFF2-40B4-BE49-F238E27FC236}">
                <a16:creationId xmlns:a16="http://schemas.microsoft.com/office/drawing/2014/main" id="{35A68AB5-8641-1012-4D14-2EE052E81877}"/>
              </a:ext>
            </a:extLst>
          </p:cNvPr>
          <p:cNvSpPr/>
          <p:nvPr/>
        </p:nvSpPr>
        <p:spPr>
          <a:xfrm>
            <a:off x="3502995" y="2547361"/>
            <a:ext cx="779195" cy="324851"/>
          </a:xfrm>
          <a:prstGeom prst="roundRect">
            <a:avLst/>
          </a:prstGeom>
          <a:solidFill>
            <a:schemeClr val="bg1"/>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600" i="1" dirty="0">
                <a:solidFill>
                  <a:prstClr val="black"/>
                </a:solidFill>
                <a:latin typeface="Trebuchet MS" panose="020B0603020202020204"/>
              </a:rPr>
              <a:t>Dispatching V2.1: finalisation</a:t>
            </a:r>
          </a:p>
        </p:txBody>
      </p:sp>
      <p:sp>
        <p:nvSpPr>
          <p:cNvPr id="39" name="Rectangle : coins arrondis 38">
            <a:extLst>
              <a:ext uri="{FF2B5EF4-FFF2-40B4-BE49-F238E27FC236}">
                <a16:creationId xmlns:a16="http://schemas.microsoft.com/office/drawing/2014/main" id="{103F3CD7-C703-B3EF-F111-21F1F88EA6D6}"/>
              </a:ext>
            </a:extLst>
          </p:cNvPr>
          <p:cNvSpPr/>
          <p:nvPr/>
        </p:nvSpPr>
        <p:spPr>
          <a:xfrm>
            <a:off x="1246320" y="1761868"/>
            <a:ext cx="738526" cy="524930"/>
          </a:xfrm>
          <a:prstGeom prst="roundRect">
            <a:avLst/>
          </a:prstGeom>
          <a:solidFill>
            <a:schemeClr val="accent1">
              <a:lumMod val="20000"/>
              <a:lumOff val="80000"/>
            </a:schemeClr>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450" dirty="0">
                <a:solidFill>
                  <a:prstClr val="black"/>
                </a:solidFill>
                <a:latin typeface="Trebuchet MS" panose="020B0603020202020204"/>
              </a:rPr>
              <a:t>Dispatching V2.0 : premières analyses et développements</a:t>
            </a:r>
          </a:p>
        </p:txBody>
      </p:sp>
      <p:sp>
        <p:nvSpPr>
          <p:cNvPr id="59" name="Rectangle : coins arrondis 58">
            <a:extLst>
              <a:ext uri="{FF2B5EF4-FFF2-40B4-BE49-F238E27FC236}">
                <a16:creationId xmlns:a16="http://schemas.microsoft.com/office/drawing/2014/main" id="{0188F872-12B2-DDCF-4CC3-91EB9B143D91}"/>
              </a:ext>
            </a:extLst>
          </p:cNvPr>
          <p:cNvSpPr/>
          <p:nvPr/>
        </p:nvSpPr>
        <p:spPr>
          <a:xfrm>
            <a:off x="911463" y="3545550"/>
            <a:ext cx="1133870" cy="110942"/>
          </a:xfrm>
          <a:prstGeom prst="roundRect">
            <a:avLst/>
          </a:prstGeom>
          <a:solidFill>
            <a:schemeClr val="accent4">
              <a:lumMod val="40000"/>
              <a:lumOff val="60000"/>
            </a:schemeClr>
          </a:solidFill>
          <a:ln w="6350">
            <a:solidFill>
              <a:schemeClr val="accent4">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600" dirty="0">
                <a:solidFill>
                  <a:srgbClr val="5DCEAF">
                    <a:lumMod val="50000"/>
                  </a:srgbClr>
                </a:solidFill>
                <a:latin typeface="Trebuchet MS" panose="020B0603020202020204"/>
              </a:rPr>
              <a:t>PSSI</a:t>
            </a:r>
          </a:p>
        </p:txBody>
      </p:sp>
      <p:sp>
        <p:nvSpPr>
          <p:cNvPr id="60" name="Rectangle : coins arrondis 59">
            <a:extLst>
              <a:ext uri="{FF2B5EF4-FFF2-40B4-BE49-F238E27FC236}">
                <a16:creationId xmlns:a16="http://schemas.microsoft.com/office/drawing/2014/main" id="{9213FA69-5CCD-937D-93AD-9A0095C34650}"/>
              </a:ext>
            </a:extLst>
          </p:cNvPr>
          <p:cNvSpPr/>
          <p:nvPr/>
        </p:nvSpPr>
        <p:spPr>
          <a:xfrm>
            <a:off x="1347221" y="3705380"/>
            <a:ext cx="1463261" cy="135088"/>
          </a:xfrm>
          <a:prstGeom prst="roundRect">
            <a:avLst/>
          </a:prstGeom>
          <a:solidFill>
            <a:schemeClr val="accent4">
              <a:lumMod val="40000"/>
              <a:lumOff val="60000"/>
            </a:schemeClr>
          </a:solidFill>
          <a:ln w="6350">
            <a:solidFill>
              <a:schemeClr val="accent4">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525" b="1" dirty="0">
                <a:solidFill>
                  <a:srgbClr val="5DCEAF">
                    <a:lumMod val="50000"/>
                  </a:srgbClr>
                </a:solidFill>
                <a:latin typeface="Trebuchet MS" panose="020B0603020202020204"/>
              </a:rPr>
              <a:t>Automatisation de la recette et tir de performance</a:t>
            </a:r>
          </a:p>
        </p:txBody>
      </p:sp>
      <p:sp>
        <p:nvSpPr>
          <p:cNvPr id="61" name="Rectangle : coins arrondis 60">
            <a:extLst>
              <a:ext uri="{FF2B5EF4-FFF2-40B4-BE49-F238E27FC236}">
                <a16:creationId xmlns:a16="http://schemas.microsoft.com/office/drawing/2014/main" id="{1F03420B-ABFA-8E17-327C-6356931D6C31}"/>
              </a:ext>
            </a:extLst>
          </p:cNvPr>
          <p:cNvSpPr/>
          <p:nvPr/>
        </p:nvSpPr>
        <p:spPr>
          <a:xfrm>
            <a:off x="2100246" y="2517321"/>
            <a:ext cx="519935" cy="193640"/>
          </a:xfrm>
          <a:prstGeom prst="roundRect">
            <a:avLst/>
          </a:prstGeom>
          <a:solidFill>
            <a:schemeClr val="tx2"/>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525" dirty="0">
                <a:solidFill>
                  <a:prstClr val="white"/>
                </a:solidFill>
                <a:latin typeface="Trebuchet MS" panose="020B0603020202020204"/>
              </a:rPr>
              <a:t>Etude base de donnée</a:t>
            </a:r>
          </a:p>
        </p:txBody>
      </p:sp>
      <p:sp>
        <p:nvSpPr>
          <p:cNvPr id="62" name="Rectangle : coins arrondis 61">
            <a:extLst>
              <a:ext uri="{FF2B5EF4-FFF2-40B4-BE49-F238E27FC236}">
                <a16:creationId xmlns:a16="http://schemas.microsoft.com/office/drawing/2014/main" id="{2438D502-0DF8-2835-EC19-27689F281333}"/>
              </a:ext>
            </a:extLst>
          </p:cNvPr>
          <p:cNvSpPr/>
          <p:nvPr/>
        </p:nvSpPr>
        <p:spPr>
          <a:xfrm>
            <a:off x="2094899" y="2736650"/>
            <a:ext cx="518453" cy="195014"/>
          </a:xfrm>
          <a:prstGeom prst="roundRect">
            <a:avLst/>
          </a:prstGeom>
          <a:solidFill>
            <a:schemeClr val="tx2"/>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525" dirty="0">
                <a:solidFill>
                  <a:prstClr val="white"/>
                </a:solidFill>
                <a:latin typeface="Trebuchet MS" panose="020B0603020202020204"/>
              </a:rPr>
              <a:t>POC recherche et OCR</a:t>
            </a:r>
          </a:p>
        </p:txBody>
      </p:sp>
      <p:sp>
        <p:nvSpPr>
          <p:cNvPr id="63" name="Rectangle : coins arrondis 62">
            <a:extLst>
              <a:ext uri="{FF2B5EF4-FFF2-40B4-BE49-F238E27FC236}">
                <a16:creationId xmlns:a16="http://schemas.microsoft.com/office/drawing/2014/main" id="{E1A7DA04-742D-3447-5D4F-9124E5F10D45}"/>
              </a:ext>
            </a:extLst>
          </p:cNvPr>
          <p:cNvSpPr/>
          <p:nvPr/>
        </p:nvSpPr>
        <p:spPr>
          <a:xfrm>
            <a:off x="2092193" y="2962015"/>
            <a:ext cx="347435" cy="188720"/>
          </a:xfrm>
          <a:prstGeom prst="roundRect">
            <a:avLst/>
          </a:prstGeom>
          <a:solidFill>
            <a:schemeClr val="tx2"/>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600" dirty="0">
                <a:solidFill>
                  <a:prstClr val="white"/>
                </a:solidFill>
                <a:latin typeface="Trebuchet MS" panose="020B0603020202020204"/>
              </a:rPr>
              <a:t>API lot 1</a:t>
            </a:r>
          </a:p>
        </p:txBody>
      </p:sp>
      <p:sp>
        <p:nvSpPr>
          <p:cNvPr id="64" name="Rectangle : coins arrondis 63">
            <a:extLst>
              <a:ext uri="{FF2B5EF4-FFF2-40B4-BE49-F238E27FC236}">
                <a16:creationId xmlns:a16="http://schemas.microsoft.com/office/drawing/2014/main" id="{C76A4FA6-0B92-3E3F-63C6-B7FAB1CFDCC8}"/>
              </a:ext>
            </a:extLst>
          </p:cNvPr>
          <p:cNvSpPr/>
          <p:nvPr/>
        </p:nvSpPr>
        <p:spPr>
          <a:xfrm>
            <a:off x="1230604" y="2304709"/>
            <a:ext cx="770700" cy="551407"/>
          </a:xfrm>
          <a:prstGeom prst="roundRect">
            <a:avLst/>
          </a:prstGeom>
          <a:solidFill>
            <a:schemeClr val="tx2"/>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600" dirty="0">
                <a:solidFill>
                  <a:prstClr val="white"/>
                </a:solidFill>
                <a:latin typeface="Trebuchet MS" panose="020B0603020202020204"/>
              </a:rPr>
              <a:t>Etudes de diverses optimisations techniques</a:t>
            </a:r>
          </a:p>
        </p:txBody>
      </p:sp>
      <p:sp>
        <p:nvSpPr>
          <p:cNvPr id="65" name="Rectangle : coins arrondis 64">
            <a:extLst>
              <a:ext uri="{FF2B5EF4-FFF2-40B4-BE49-F238E27FC236}">
                <a16:creationId xmlns:a16="http://schemas.microsoft.com/office/drawing/2014/main" id="{60CE0457-D726-E678-8634-3A60A904E476}"/>
              </a:ext>
            </a:extLst>
          </p:cNvPr>
          <p:cNvSpPr/>
          <p:nvPr/>
        </p:nvSpPr>
        <p:spPr>
          <a:xfrm>
            <a:off x="2689433" y="1453794"/>
            <a:ext cx="699718" cy="599906"/>
          </a:xfrm>
          <a:prstGeom prst="roundRect">
            <a:avLst/>
          </a:prstGeom>
          <a:solidFill>
            <a:schemeClr val="accent1">
              <a:lumMod val="20000"/>
              <a:lumOff val="80000"/>
            </a:schemeClr>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tIns="27000" rIns="27000" rtlCol="0" anchor="ctr"/>
          <a:lstStyle/>
          <a:p>
            <a:pPr algn="ctr" defTabSz="685800"/>
            <a:r>
              <a:rPr lang="fr-FR" sz="525" dirty="0">
                <a:solidFill>
                  <a:prstClr val="black"/>
                </a:solidFill>
                <a:latin typeface="Trebuchet MS" panose="020B0603020202020204"/>
              </a:rPr>
              <a:t>Coordonnées guichets</a:t>
            </a:r>
          </a:p>
        </p:txBody>
      </p:sp>
      <p:sp>
        <p:nvSpPr>
          <p:cNvPr id="66" name="Rectangle : coins arrondis 65">
            <a:extLst>
              <a:ext uri="{FF2B5EF4-FFF2-40B4-BE49-F238E27FC236}">
                <a16:creationId xmlns:a16="http://schemas.microsoft.com/office/drawing/2014/main" id="{721CE4D8-98B9-4320-2D51-9F75D3843DFC}"/>
              </a:ext>
            </a:extLst>
          </p:cNvPr>
          <p:cNvSpPr/>
          <p:nvPr/>
        </p:nvSpPr>
        <p:spPr>
          <a:xfrm>
            <a:off x="2684852" y="2101632"/>
            <a:ext cx="704298" cy="340924"/>
          </a:xfrm>
          <a:prstGeom prst="roundRect">
            <a:avLst/>
          </a:prstGeom>
          <a:solidFill>
            <a:schemeClr val="accent1">
              <a:lumMod val="20000"/>
              <a:lumOff val="80000"/>
            </a:schemeClr>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525" dirty="0">
                <a:solidFill>
                  <a:prstClr val="black"/>
                </a:solidFill>
                <a:latin typeface="Trebuchet MS" panose="020B0603020202020204"/>
              </a:rPr>
              <a:t>Module d’administration du SNE V1</a:t>
            </a:r>
          </a:p>
        </p:txBody>
      </p:sp>
      <p:sp>
        <p:nvSpPr>
          <p:cNvPr id="71" name="Rectangle : coins arrondis 70">
            <a:extLst>
              <a:ext uri="{FF2B5EF4-FFF2-40B4-BE49-F238E27FC236}">
                <a16:creationId xmlns:a16="http://schemas.microsoft.com/office/drawing/2014/main" id="{70A44932-3464-EFD8-D507-0A93F6D7BF8B}"/>
              </a:ext>
            </a:extLst>
          </p:cNvPr>
          <p:cNvSpPr/>
          <p:nvPr/>
        </p:nvSpPr>
        <p:spPr>
          <a:xfrm>
            <a:off x="2019276" y="1362595"/>
            <a:ext cx="360145" cy="608754"/>
          </a:xfrm>
          <a:prstGeom prst="roundRect">
            <a:avLst/>
          </a:prstGeom>
          <a:solidFill>
            <a:schemeClr val="accent1">
              <a:lumMod val="20000"/>
              <a:lumOff val="80000"/>
            </a:schemeClr>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450" dirty="0">
                <a:solidFill>
                  <a:prstClr val="black"/>
                </a:solidFill>
                <a:latin typeface="Trebuchet MS" panose="020B0603020202020204"/>
              </a:rPr>
              <a:t>Stockage </a:t>
            </a:r>
            <a:r>
              <a:rPr lang="fr-FR" sz="600" dirty="0">
                <a:solidFill>
                  <a:prstClr val="black"/>
                </a:solidFill>
                <a:latin typeface="Trebuchet MS" panose="020B0603020202020204"/>
              </a:rPr>
              <a:t>PJ</a:t>
            </a:r>
            <a:endParaRPr lang="fr-FR" sz="450" dirty="0">
              <a:solidFill>
                <a:prstClr val="black"/>
              </a:solidFill>
              <a:latin typeface="Trebuchet MS" panose="020B0603020202020204"/>
            </a:endParaRPr>
          </a:p>
        </p:txBody>
      </p:sp>
      <p:sp>
        <p:nvSpPr>
          <p:cNvPr id="72" name="Rectangle : coins arrondis 71">
            <a:extLst>
              <a:ext uri="{FF2B5EF4-FFF2-40B4-BE49-F238E27FC236}">
                <a16:creationId xmlns:a16="http://schemas.microsoft.com/office/drawing/2014/main" id="{0771BDD0-B89D-0300-D48B-E71862E502E5}"/>
              </a:ext>
            </a:extLst>
          </p:cNvPr>
          <p:cNvSpPr/>
          <p:nvPr/>
        </p:nvSpPr>
        <p:spPr>
          <a:xfrm>
            <a:off x="2352927" y="2028313"/>
            <a:ext cx="270588" cy="424109"/>
          </a:xfrm>
          <a:prstGeom prst="roundRect">
            <a:avLst/>
          </a:prstGeom>
          <a:solidFill>
            <a:schemeClr val="accent1">
              <a:lumMod val="20000"/>
              <a:lumOff val="80000"/>
            </a:schemeClr>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450" dirty="0">
                <a:solidFill>
                  <a:prstClr val="black"/>
                </a:solidFill>
                <a:latin typeface="Trebuchet MS" panose="020B0603020202020204"/>
              </a:rPr>
              <a:t>Evol </a:t>
            </a:r>
            <a:r>
              <a:rPr lang="fr-FR" sz="450" dirty="0" err="1">
                <a:solidFill>
                  <a:prstClr val="black"/>
                </a:solidFill>
                <a:latin typeface="Trebuchet MS" panose="020B0603020202020204"/>
              </a:rPr>
              <a:t>Syplo</a:t>
            </a:r>
            <a:r>
              <a:rPr lang="fr-FR" sz="450" dirty="0">
                <a:solidFill>
                  <a:prstClr val="black"/>
                </a:solidFill>
                <a:latin typeface="Trebuchet MS" panose="020B0603020202020204"/>
              </a:rPr>
              <a:t> / </a:t>
            </a:r>
            <a:r>
              <a:rPr lang="fr-FR" sz="450" dirty="0" err="1">
                <a:solidFill>
                  <a:prstClr val="black"/>
                </a:solidFill>
                <a:latin typeface="Trebuchet MS" panose="020B0603020202020204"/>
              </a:rPr>
              <a:t>Comdalo</a:t>
            </a:r>
            <a:endParaRPr lang="fr-FR" sz="450" dirty="0">
              <a:solidFill>
                <a:prstClr val="black"/>
              </a:solidFill>
              <a:latin typeface="Trebuchet MS" panose="020B0603020202020204"/>
            </a:endParaRPr>
          </a:p>
        </p:txBody>
      </p:sp>
      <p:sp>
        <p:nvSpPr>
          <p:cNvPr id="73" name="Rectangle : coins arrondis 72">
            <a:extLst>
              <a:ext uri="{FF2B5EF4-FFF2-40B4-BE49-F238E27FC236}">
                <a16:creationId xmlns:a16="http://schemas.microsoft.com/office/drawing/2014/main" id="{A6E6768E-FE1F-10B9-B46A-60A752661576}"/>
              </a:ext>
            </a:extLst>
          </p:cNvPr>
          <p:cNvSpPr/>
          <p:nvPr/>
        </p:nvSpPr>
        <p:spPr>
          <a:xfrm>
            <a:off x="2393667" y="1367467"/>
            <a:ext cx="233237" cy="603882"/>
          </a:xfrm>
          <a:prstGeom prst="roundRect">
            <a:avLst/>
          </a:prstGeom>
          <a:solidFill>
            <a:schemeClr val="accent1">
              <a:lumMod val="20000"/>
              <a:lumOff val="80000"/>
            </a:schemeClr>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450" dirty="0">
                <a:solidFill>
                  <a:prstClr val="black"/>
                </a:solidFill>
                <a:latin typeface="Trebuchet MS" panose="020B0603020202020204"/>
              </a:rPr>
              <a:t>Référentiels métiers et géographiques</a:t>
            </a:r>
          </a:p>
        </p:txBody>
      </p:sp>
      <p:sp>
        <p:nvSpPr>
          <p:cNvPr id="74" name="Rectangle : coins arrondis 73">
            <a:extLst>
              <a:ext uri="{FF2B5EF4-FFF2-40B4-BE49-F238E27FC236}">
                <a16:creationId xmlns:a16="http://schemas.microsoft.com/office/drawing/2014/main" id="{F04EFFDE-04C9-B7FF-0F0C-82EAFAE4EEAD}"/>
              </a:ext>
            </a:extLst>
          </p:cNvPr>
          <p:cNvSpPr/>
          <p:nvPr/>
        </p:nvSpPr>
        <p:spPr>
          <a:xfrm>
            <a:off x="2014717" y="2027952"/>
            <a:ext cx="326990" cy="429178"/>
          </a:xfrm>
          <a:prstGeom prst="roundRect">
            <a:avLst/>
          </a:prstGeom>
          <a:solidFill>
            <a:schemeClr val="accent1">
              <a:lumMod val="20000"/>
              <a:lumOff val="80000"/>
            </a:schemeClr>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375" dirty="0">
                <a:solidFill>
                  <a:prstClr val="black"/>
                </a:solidFill>
                <a:latin typeface="Trebuchet MS" panose="020B0603020202020204"/>
              </a:rPr>
              <a:t>Diverses optimisations techniques</a:t>
            </a:r>
          </a:p>
        </p:txBody>
      </p:sp>
      <p:sp>
        <p:nvSpPr>
          <p:cNvPr id="75" name="Rectangle : coins arrondis 74">
            <a:extLst>
              <a:ext uri="{FF2B5EF4-FFF2-40B4-BE49-F238E27FC236}">
                <a16:creationId xmlns:a16="http://schemas.microsoft.com/office/drawing/2014/main" id="{8017D0CE-33C9-44ED-FE41-9F321AF79C01}"/>
              </a:ext>
            </a:extLst>
          </p:cNvPr>
          <p:cNvSpPr/>
          <p:nvPr/>
        </p:nvSpPr>
        <p:spPr>
          <a:xfrm>
            <a:off x="829106" y="4514538"/>
            <a:ext cx="7474638" cy="136384"/>
          </a:xfrm>
          <a:prstGeom prst="roundRect">
            <a:avLst/>
          </a:prstGeom>
          <a:solidFill>
            <a:srgbClr val="FDFECC"/>
          </a:solidFill>
          <a:ln w="6350">
            <a:solidFill>
              <a:schemeClr val="accent4">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108000" rIns="0" bIns="108000" rtlCol="0" anchor="ctr"/>
          <a:lstStyle/>
          <a:p>
            <a:pPr algn="ctr" defTabSz="685800"/>
            <a:r>
              <a:rPr lang="fr-FR" sz="675" dirty="0">
                <a:solidFill>
                  <a:prstClr val="black"/>
                </a:solidFill>
                <a:latin typeface="Trebuchet MS" panose="020B0603020202020204"/>
              </a:rPr>
              <a:t>Conduite du changement</a:t>
            </a:r>
          </a:p>
        </p:txBody>
      </p:sp>
      <p:sp>
        <p:nvSpPr>
          <p:cNvPr id="76" name="Rectangle : coins arrondis 75">
            <a:extLst>
              <a:ext uri="{FF2B5EF4-FFF2-40B4-BE49-F238E27FC236}">
                <a16:creationId xmlns:a16="http://schemas.microsoft.com/office/drawing/2014/main" id="{C2390BE3-0664-660A-6A57-BFCB670D2833}"/>
              </a:ext>
            </a:extLst>
          </p:cNvPr>
          <p:cNvSpPr/>
          <p:nvPr/>
        </p:nvSpPr>
        <p:spPr>
          <a:xfrm>
            <a:off x="829106" y="4682748"/>
            <a:ext cx="7474638" cy="110943"/>
          </a:xfrm>
          <a:prstGeom prst="roundRect">
            <a:avLst/>
          </a:prstGeom>
          <a:solidFill>
            <a:srgbClr val="FDFECC"/>
          </a:solidFill>
          <a:ln w="6350">
            <a:solidFill>
              <a:schemeClr val="accent4">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108000" rIns="0" bIns="108000" rtlCol="0" anchor="ctr"/>
          <a:lstStyle/>
          <a:p>
            <a:pPr algn="ctr" defTabSz="685800"/>
            <a:r>
              <a:rPr lang="fr-FR" sz="675" dirty="0">
                <a:solidFill>
                  <a:prstClr val="black"/>
                </a:solidFill>
                <a:latin typeface="Trebuchet MS" panose="020B0603020202020204"/>
              </a:rPr>
              <a:t>Pilotage et coordination</a:t>
            </a:r>
          </a:p>
        </p:txBody>
      </p:sp>
      <p:cxnSp>
        <p:nvCxnSpPr>
          <p:cNvPr id="28" name="Connecteur droit 27">
            <a:extLst>
              <a:ext uri="{FF2B5EF4-FFF2-40B4-BE49-F238E27FC236}">
                <a16:creationId xmlns:a16="http://schemas.microsoft.com/office/drawing/2014/main" id="{F10A80C2-2D9D-E5D8-0DDC-82C483F01DC7}"/>
              </a:ext>
            </a:extLst>
          </p:cNvPr>
          <p:cNvCxnSpPr>
            <a:cxnSpLocks/>
          </p:cNvCxnSpPr>
          <p:nvPr/>
        </p:nvCxnSpPr>
        <p:spPr>
          <a:xfrm>
            <a:off x="3433748" y="965983"/>
            <a:ext cx="0" cy="394315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Connecteur droit 28">
            <a:extLst>
              <a:ext uri="{FF2B5EF4-FFF2-40B4-BE49-F238E27FC236}">
                <a16:creationId xmlns:a16="http://schemas.microsoft.com/office/drawing/2014/main" id="{993303FF-8EC0-D78F-1942-6CEF69619798}"/>
              </a:ext>
            </a:extLst>
          </p:cNvPr>
          <p:cNvCxnSpPr>
            <a:cxnSpLocks/>
          </p:cNvCxnSpPr>
          <p:nvPr/>
        </p:nvCxnSpPr>
        <p:spPr>
          <a:xfrm>
            <a:off x="5883763" y="961576"/>
            <a:ext cx="0" cy="3950528"/>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8" name="Connecteur droit 77">
            <a:extLst>
              <a:ext uri="{FF2B5EF4-FFF2-40B4-BE49-F238E27FC236}">
                <a16:creationId xmlns:a16="http://schemas.microsoft.com/office/drawing/2014/main" id="{58ABB56B-09AB-25FF-A0A4-CEDA004BB0A3}"/>
              </a:ext>
            </a:extLst>
          </p:cNvPr>
          <p:cNvCxnSpPr/>
          <p:nvPr/>
        </p:nvCxnSpPr>
        <p:spPr>
          <a:xfrm flipV="1">
            <a:off x="202469" y="2488410"/>
            <a:ext cx="8472948" cy="14117"/>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9" name="Connecteur droit 78">
            <a:extLst>
              <a:ext uri="{FF2B5EF4-FFF2-40B4-BE49-F238E27FC236}">
                <a16:creationId xmlns:a16="http://schemas.microsoft.com/office/drawing/2014/main" id="{F4207051-0F2C-85F5-9205-F2388E65E40D}"/>
              </a:ext>
            </a:extLst>
          </p:cNvPr>
          <p:cNvCxnSpPr/>
          <p:nvPr/>
        </p:nvCxnSpPr>
        <p:spPr>
          <a:xfrm flipV="1">
            <a:off x="194849" y="3442300"/>
            <a:ext cx="8472948" cy="14117"/>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0" name="Connecteur droit 79">
            <a:extLst>
              <a:ext uri="{FF2B5EF4-FFF2-40B4-BE49-F238E27FC236}">
                <a16:creationId xmlns:a16="http://schemas.microsoft.com/office/drawing/2014/main" id="{4478B293-2FC8-285E-8050-29ABF8780D06}"/>
              </a:ext>
            </a:extLst>
          </p:cNvPr>
          <p:cNvCxnSpPr/>
          <p:nvPr/>
        </p:nvCxnSpPr>
        <p:spPr>
          <a:xfrm flipV="1">
            <a:off x="200747" y="4042114"/>
            <a:ext cx="8472948" cy="14117"/>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pic>
        <p:nvPicPr>
          <p:cNvPr id="82" name="Image 81">
            <a:extLst>
              <a:ext uri="{FF2B5EF4-FFF2-40B4-BE49-F238E27FC236}">
                <a16:creationId xmlns:a16="http://schemas.microsoft.com/office/drawing/2014/main" id="{7C428D0B-AE93-D3B8-FA85-BD35ADC4DE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9813" y="4122802"/>
            <a:ext cx="287066" cy="287066"/>
          </a:xfrm>
          <a:prstGeom prst="rect">
            <a:avLst/>
          </a:prstGeom>
        </p:spPr>
      </p:pic>
      <p:sp>
        <p:nvSpPr>
          <p:cNvPr id="84" name="ZoneTexte 83">
            <a:extLst>
              <a:ext uri="{FF2B5EF4-FFF2-40B4-BE49-F238E27FC236}">
                <a16:creationId xmlns:a16="http://schemas.microsoft.com/office/drawing/2014/main" id="{80C26705-578A-8071-EE2F-6194E1036A2A}"/>
              </a:ext>
            </a:extLst>
          </p:cNvPr>
          <p:cNvSpPr txBox="1"/>
          <p:nvPr/>
        </p:nvSpPr>
        <p:spPr>
          <a:xfrm>
            <a:off x="71913" y="4431377"/>
            <a:ext cx="601161" cy="369332"/>
          </a:xfrm>
          <a:prstGeom prst="rect">
            <a:avLst/>
          </a:prstGeom>
          <a:noFill/>
        </p:spPr>
        <p:txBody>
          <a:bodyPr wrap="square" lIns="0" rIns="0" rtlCol="0" anchor="t">
            <a:spAutoFit/>
          </a:bodyPr>
          <a:lstStyle/>
          <a:p>
            <a:pPr algn="ctr" defTabSz="685800"/>
            <a:r>
              <a:rPr lang="fr-FR" sz="600" b="1" dirty="0">
                <a:solidFill>
                  <a:prstClr val="black"/>
                </a:solidFill>
                <a:latin typeface="Trebuchet MS" panose="020B0603020202020204"/>
              </a:rPr>
              <a:t>Conduite du changement et pilotage</a:t>
            </a:r>
          </a:p>
        </p:txBody>
      </p:sp>
      <p:pic>
        <p:nvPicPr>
          <p:cNvPr id="86" name="Image 85">
            <a:extLst>
              <a:ext uri="{FF2B5EF4-FFF2-40B4-BE49-F238E27FC236}">
                <a16:creationId xmlns:a16="http://schemas.microsoft.com/office/drawing/2014/main" id="{CA4D8DE8-DAAA-553F-A9CC-AB49564AFD1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219" y="2560833"/>
            <a:ext cx="343140" cy="343140"/>
          </a:xfrm>
          <a:prstGeom prst="rect">
            <a:avLst/>
          </a:prstGeom>
          <a:ln>
            <a:noFill/>
            <a:prstDash val="dash"/>
          </a:ln>
        </p:spPr>
      </p:pic>
      <p:sp>
        <p:nvSpPr>
          <p:cNvPr id="87" name="ZoneTexte 86">
            <a:extLst>
              <a:ext uri="{FF2B5EF4-FFF2-40B4-BE49-F238E27FC236}">
                <a16:creationId xmlns:a16="http://schemas.microsoft.com/office/drawing/2014/main" id="{DFAFEAA6-DCE8-C40D-7D7B-47D8502794F7}"/>
              </a:ext>
            </a:extLst>
          </p:cNvPr>
          <p:cNvSpPr txBox="1"/>
          <p:nvPr/>
        </p:nvSpPr>
        <p:spPr>
          <a:xfrm>
            <a:off x="13064" y="2924971"/>
            <a:ext cx="601161" cy="184666"/>
          </a:xfrm>
          <a:prstGeom prst="rect">
            <a:avLst/>
          </a:prstGeom>
          <a:solidFill>
            <a:schemeClr val="bg1"/>
          </a:solidFill>
          <a:ln>
            <a:noFill/>
            <a:prstDash val="dash"/>
          </a:ln>
        </p:spPr>
        <p:txBody>
          <a:bodyPr wrap="square" lIns="0" rIns="0" rtlCol="0" anchor="t">
            <a:spAutoFit/>
          </a:bodyPr>
          <a:lstStyle/>
          <a:p>
            <a:pPr algn="ctr" defTabSz="685800"/>
            <a:r>
              <a:rPr lang="fr-FR" sz="600" b="1" dirty="0">
                <a:solidFill>
                  <a:prstClr val="black"/>
                </a:solidFill>
                <a:latin typeface="Trebuchet MS" panose="020B0603020202020204"/>
              </a:rPr>
              <a:t>Expertise</a:t>
            </a:r>
          </a:p>
        </p:txBody>
      </p:sp>
      <p:pic>
        <p:nvPicPr>
          <p:cNvPr id="89" name="Image 88">
            <a:extLst>
              <a:ext uri="{FF2B5EF4-FFF2-40B4-BE49-F238E27FC236}">
                <a16:creationId xmlns:a16="http://schemas.microsoft.com/office/drawing/2014/main" id="{BD58C86E-7823-8B82-1E6A-BAF20A7E1B0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4703" y="1258104"/>
            <a:ext cx="412609" cy="412609"/>
          </a:xfrm>
          <a:prstGeom prst="rect">
            <a:avLst/>
          </a:prstGeom>
        </p:spPr>
      </p:pic>
      <p:sp>
        <p:nvSpPr>
          <p:cNvPr id="90" name="ZoneTexte 89">
            <a:extLst>
              <a:ext uri="{FF2B5EF4-FFF2-40B4-BE49-F238E27FC236}">
                <a16:creationId xmlns:a16="http://schemas.microsoft.com/office/drawing/2014/main" id="{DDFA3485-8F1C-5A72-BC25-6D05B32CD9EC}"/>
              </a:ext>
            </a:extLst>
          </p:cNvPr>
          <p:cNvSpPr txBox="1"/>
          <p:nvPr/>
        </p:nvSpPr>
        <p:spPr>
          <a:xfrm>
            <a:off x="50328" y="1676150"/>
            <a:ext cx="601162" cy="369332"/>
          </a:xfrm>
          <a:prstGeom prst="rect">
            <a:avLst/>
          </a:prstGeom>
          <a:solidFill>
            <a:schemeClr val="bg1"/>
          </a:solidFill>
        </p:spPr>
        <p:txBody>
          <a:bodyPr wrap="square" lIns="0" rIns="0" rtlCol="0" anchor="t">
            <a:spAutoFit/>
          </a:bodyPr>
          <a:lstStyle/>
          <a:p>
            <a:pPr algn="ctr" defTabSz="685800"/>
            <a:r>
              <a:rPr lang="fr-FR" sz="600" b="1" dirty="0">
                <a:solidFill>
                  <a:prstClr val="black"/>
                </a:solidFill>
                <a:latin typeface="Trebuchet MS" panose="020B0603020202020204"/>
              </a:rPr>
              <a:t>Développements fonctionnels et techniques</a:t>
            </a:r>
          </a:p>
        </p:txBody>
      </p:sp>
      <p:pic>
        <p:nvPicPr>
          <p:cNvPr id="92" name="Image 91">
            <a:extLst>
              <a:ext uri="{FF2B5EF4-FFF2-40B4-BE49-F238E27FC236}">
                <a16:creationId xmlns:a16="http://schemas.microsoft.com/office/drawing/2014/main" id="{D8EF37E4-B8B5-8356-9436-5AC6FC1817B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7956" y="3528394"/>
            <a:ext cx="215903" cy="215903"/>
          </a:xfrm>
          <a:prstGeom prst="rect">
            <a:avLst/>
          </a:prstGeom>
        </p:spPr>
      </p:pic>
      <p:sp>
        <p:nvSpPr>
          <p:cNvPr id="93" name="ZoneTexte 92">
            <a:extLst>
              <a:ext uri="{FF2B5EF4-FFF2-40B4-BE49-F238E27FC236}">
                <a16:creationId xmlns:a16="http://schemas.microsoft.com/office/drawing/2014/main" id="{B8AFBD5A-CD7D-BFAB-A3EC-807BAABC45F7}"/>
              </a:ext>
            </a:extLst>
          </p:cNvPr>
          <p:cNvSpPr txBox="1"/>
          <p:nvPr/>
        </p:nvSpPr>
        <p:spPr>
          <a:xfrm>
            <a:off x="95909" y="3735937"/>
            <a:ext cx="546903" cy="184666"/>
          </a:xfrm>
          <a:prstGeom prst="rect">
            <a:avLst/>
          </a:prstGeom>
          <a:noFill/>
        </p:spPr>
        <p:txBody>
          <a:bodyPr wrap="square" lIns="0" rIns="0" rtlCol="0" anchor="t">
            <a:spAutoFit/>
          </a:bodyPr>
          <a:lstStyle/>
          <a:p>
            <a:pPr algn="ctr" defTabSz="685800"/>
            <a:r>
              <a:rPr lang="fr-FR" sz="600" b="1" dirty="0">
                <a:solidFill>
                  <a:prstClr val="black"/>
                </a:solidFill>
                <a:latin typeface="Trebuchet MS" panose="020B0603020202020204"/>
              </a:rPr>
              <a:t>Sécurisation</a:t>
            </a:r>
          </a:p>
        </p:txBody>
      </p:sp>
      <p:sp>
        <p:nvSpPr>
          <p:cNvPr id="96" name="Rectangle : coins arrondis 95">
            <a:extLst>
              <a:ext uri="{FF2B5EF4-FFF2-40B4-BE49-F238E27FC236}">
                <a16:creationId xmlns:a16="http://schemas.microsoft.com/office/drawing/2014/main" id="{8243F75B-3136-68C3-B779-0D1B435101DA}"/>
              </a:ext>
            </a:extLst>
          </p:cNvPr>
          <p:cNvSpPr/>
          <p:nvPr/>
        </p:nvSpPr>
        <p:spPr>
          <a:xfrm>
            <a:off x="3511450" y="1447478"/>
            <a:ext cx="562319" cy="600282"/>
          </a:xfrm>
          <a:prstGeom prst="roundRect">
            <a:avLst/>
          </a:prstGeom>
          <a:solidFill>
            <a:schemeClr val="bg1"/>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525" i="1" dirty="0">
                <a:solidFill>
                  <a:prstClr val="black"/>
                </a:solidFill>
                <a:latin typeface="Trebuchet MS" panose="020B0603020202020204"/>
              </a:rPr>
              <a:t>Nouvelle charte graphique </a:t>
            </a:r>
          </a:p>
        </p:txBody>
      </p:sp>
      <p:sp>
        <p:nvSpPr>
          <p:cNvPr id="97" name="Rectangle : coins arrondis 96">
            <a:extLst>
              <a:ext uri="{FF2B5EF4-FFF2-40B4-BE49-F238E27FC236}">
                <a16:creationId xmlns:a16="http://schemas.microsoft.com/office/drawing/2014/main" id="{CD7E09C6-2E46-2EF7-7462-8FA075CEE5FA}"/>
              </a:ext>
            </a:extLst>
          </p:cNvPr>
          <p:cNvSpPr/>
          <p:nvPr/>
        </p:nvSpPr>
        <p:spPr>
          <a:xfrm>
            <a:off x="4100113" y="1435450"/>
            <a:ext cx="1001469" cy="612311"/>
          </a:xfrm>
          <a:prstGeom prst="roundRect">
            <a:avLst/>
          </a:prstGeom>
          <a:solidFill>
            <a:schemeClr val="bg1"/>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525" i="1" dirty="0">
                <a:solidFill>
                  <a:prstClr val="black"/>
                </a:solidFill>
                <a:latin typeface="Trebuchet MS" panose="020B0603020202020204"/>
              </a:rPr>
              <a:t>Nationalisation</a:t>
            </a:r>
          </a:p>
        </p:txBody>
      </p:sp>
      <p:sp>
        <p:nvSpPr>
          <p:cNvPr id="99" name="Rectangle : coins arrondis 98">
            <a:extLst>
              <a:ext uri="{FF2B5EF4-FFF2-40B4-BE49-F238E27FC236}">
                <a16:creationId xmlns:a16="http://schemas.microsoft.com/office/drawing/2014/main" id="{A96D1C55-CED2-4586-6C2C-5BF5F38A4738}"/>
              </a:ext>
            </a:extLst>
          </p:cNvPr>
          <p:cNvSpPr/>
          <p:nvPr/>
        </p:nvSpPr>
        <p:spPr>
          <a:xfrm>
            <a:off x="5170479" y="1447009"/>
            <a:ext cx="1015999" cy="586037"/>
          </a:xfrm>
          <a:prstGeom prst="roundRect">
            <a:avLst/>
          </a:prstGeom>
          <a:solidFill>
            <a:schemeClr val="bg1"/>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525" i="1" dirty="0">
                <a:solidFill>
                  <a:prstClr val="black"/>
                </a:solidFill>
                <a:latin typeface="Trebuchet MS" panose="020B0603020202020204"/>
              </a:rPr>
              <a:t>Portail unique professionnel (intégrant PWP) + identification des prioritaires par les réservataires</a:t>
            </a:r>
          </a:p>
        </p:txBody>
      </p:sp>
      <p:sp>
        <p:nvSpPr>
          <p:cNvPr id="103" name="Rectangle : coins arrondis 102">
            <a:extLst>
              <a:ext uri="{FF2B5EF4-FFF2-40B4-BE49-F238E27FC236}">
                <a16:creationId xmlns:a16="http://schemas.microsoft.com/office/drawing/2014/main" id="{C7E74926-B76B-F5FF-3CEB-5E84BEF0F0E0}"/>
              </a:ext>
            </a:extLst>
          </p:cNvPr>
          <p:cNvSpPr/>
          <p:nvPr/>
        </p:nvSpPr>
        <p:spPr>
          <a:xfrm>
            <a:off x="5948615" y="2573979"/>
            <a:ext cx="1187517" cy="347303"/>
          </a:xfrm>
          <a:prstGeom prst="roundRect">
            <a:avLst/>
          </a:prstGeom>
          <a:solidFill>
            <a:schemeClr val="bg1"/>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600" i="1" dirty="0">
                <a:solidFill>
                  <a:prstClr val="black"/>
                </a:solidFill>
                <a:latin typeface="Trebuchet MS" panose="020B0603020202020204"/>
              </a:rPr>
              <a:t>Traçabilité RGPD</a:t>
            </a:r>
          </a:p>
        </p:txBody>
      </p:sp>
      <p:sp>
        <p:nvSpPr>
          <p:cNvPr id="104" name="Rectangle : coins arrondis 103">
            <a:extLst>
              <a:ext uri="{FF2B5EF4-FFF2-40B4-BE49-F238E27FC236}">
                <a16:creationId xmlns:a16="http://schemas.microsoft.com/office/drawing/2014/main" id="{E57531E6-DEDF-789F-1283-63B67BD41A56}"/>
              </a:ext>
            </a:extLst>
          </p:cNvPr>
          <p:cNvSpPr/>
          <p:nvPr/>
        </p:nvSpPr>
        <p:spPr>
          <a:xfrm>
            <a:off x="4328221" y="2554525"/>
            <a:ext cx="1162394" cy="324465"/>
          </a:xfrm>
          <a:prstGeom prst="roundRect">
            <a:avLst/>
          </a:prstGeom>
          <a:solidFill>
            <a:schemeClr val="bg1"/>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525" i="1" dirty="0">
                <a:solidFill>
                  <a:prstClr val="black"/>
                </a:solidFill>
                <a:latin typeface="Trebuchet MS" panose="020B0603020202020204"/>
              </a:rPr>
              <a:t>Diverses optimisations techniques</a:t>
            </a:r>
          </a:p>
        </p:txBody>
      </p:sp>
      <p:sp>
        <p:nvSpPr>
          <p:cNvPr id="105" name="Rectangle : coins arrondis 104">
            <a:extLst>
              <a:ext uri="{FF2B5EF4-FFF2-40B4-BE49-F238E27FC236}">
                <a16:creationId xmlns:a16="http://schemas.microsoft.com/office/drawing/2014/main" id="{12184C67-E27C-575C-3B5B-C97379437922}"/>
              </a:ext>
            </a:extLst>
          </p:cNvPr>
          <p:cNvSpPr/>
          <p:nvPr/>
        </p:nvSpPr>
        <p:spPr>
          <a:xfrm>
            <a:off x="5497452" y="3043452"/>
            <a:ext cx="345219" cy="311185"/>
          </a:xfrm>
          <a:prstGeom prst="roundRect">
            <a:avLst/>
          </a:prstGeom>
          <a:solidFill>
            <a:schemeClr val="bg1"/>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600" i="1" dirty="0">
                <a:solidFill>
                  <a:prstClr val="black"/>
                </a:solidFill>
                <a:latin typeface="Trebuchet MS" panose="020B0603020202020204"/>
              </a:rPr>
              <a:t>POC dossier facile</a:t>
            </a:r>
          </a:p>
        </p:txBody>
      </p:sp>
      <p:sp>
        <p:nvSpPr>
          <p:cNvPr id="106" name="Rectangle : coins arrondis 105">
            <a:extLst>
              <a:ext uri="{FF2B5EF4-FFF2-40B4-BE49-F238E27FC236}">
                <a16:creationId xmlns:a16="http://schemas.microsoft.com/office/drawing/2014/main" id="{0149A398-F0FA-2DE5-4B16-5CA872FF95DE}"/>
              </a:ext>
            </a:extLst>
          </p:cNvPr>
          <p:cNvSpPr/>
          <p:nvPr/>
        </p:nvSpPr>
        <p:spPr>
          <a:xfrm>
            <a:off x="5170477" y="2065664"/>
            <a:ext cx="986333" cy="399045"/>
          </a:xfrm>
          <a:prstGeom prst="roundRect">
            <a:avLst/>
          </a:prstGeom>
          <a:solidFill>
            <a:schemeClr val="bg1"/>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525" i="1" dirty="0">
                <a:solidFill>
                  <a:prstClr val="black"/>
                </a:solidFill>
                <a:latin typeface="Trebuchet MS" panose="020B0603020202020204"/>
              </a:rPr>
              <a:t>Parcours demandeurs</a:t>
            </a:r>
          </a:p>
        </p:txBody>
      </p:sp>
      <p:sp>
        <p:nvSpPr>
          <p:cNvPr id="108" name="Rectangle : coins arrondis 107">
            <a:extLst>
              <a:ext uri="{FF2B5EF4-FFF2-40B4-BE49-F238E27FC236}">
                <a16:creationId xmlns:a16="http://schemas.microsoft.com/office/drawing/2014/main" id="{2D53246C-6B11-ADDE-41A5-145CD8713F5E}"/>
              </a:ext>
            </a:extLst>
          </p:cNvPr>
          <p:cNvSpPr/>
          <p:nvPr/>
        </p:nvSpPr>
        <p:spPr>
          <a:xfrm>
            <a:off x="3535875" y="2076306"/>
            <a:ext cx="1136780" cy="375815"/>
          </a:xfrm>
          <a:prstGeom prst="roundRect">
            <a:avLst/>
          </a:prstGeom>
          <a:solidFill>
            <a:schemeClr val="bg1"/>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525" i="1" dirty="0">
                <a:solidFill>
                  <a:prstClr val="black"/>
                </a:solidFill>
                <a:latin typeface="Trebuchet MS" panose="020B0603020202020204"/>
              </a:rPr>
              <a:t>Changement d’outil data </a:t>
            </a:r>
            <a:r>
              <a:rPr lang="fr-FR" sz="525" i="1" dirty="0" err="1">
                <a:solidFill>
                  <a:prstClr val="black"/>
                </a:solidFill>
                <a:latin typeface="Trebuchet MS" panose="020B0603020202020204"/>
              </a:rPr>
              <a:t>reporting</a:t>
            </a:r>
            <a:r>
              <a:rPr lang="fr-FR" sz="525" i="1" dirty="0">
                <a:solidFill>
                  <a:prstClr val="black"/>
                </a:solidFill>
                <a:latin typeface="Trebuchet MS" panose="020B0603020202020204"/>
              </a:rPr>
              <a:t> et évolutions du portail de cartographie</a:t>
            </a:r>
          </a:p>
        </p:txBody>
      </p:sp>
      <p:sp>
        <p:nvSpPr>
          <p:cNvPr id="109" name="Rectangle : coins arrondis 108">
            <a:extLst>
              <a:ext uri="{FF2B5EF4-FFF2-40B4-BE49-F238E27FC236}">
                <a16:creationId xmlns:a16="http://schemas.microsoft.com/office/drawing/2014/main" id="{07C33F90-59E0-41B9-766A-2C6C69977A14}"/>
              </a:ext>
            </a:extLst>
          </p:cNvPr>
          <p:cNvSpPr/>
          <p:nvPr/>
        </p:nvSpPr>
        <p:spPr>
          <a:xfrm>
            <a:off x="6288714" y="1469590"/>
            <a:ext cx="1404770" cy="987539"/>
          </a:xfrm>
          <a:prstGeom prst="roundRect">
            <a:avLst/>
          </a:prstGeom>
          <a:solidFill>
            <a:schemeClr val="bg1"/>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525" i="1" dirty="0">
                <a:solidFill>
                  <a:prstClr val="black"/>
                </a:solidFill>
                <a:latin typeface="Trebuchet MS" panose="020B0603020202020204"/>
              </a:rPr>
              <a:t>Mise en œuvre du scénario d’évolution de </a:t>
            </a:r>
            <a:r>
              <a:rPr lang="fr-FR" sz="525" i="1" dirty="0" err="1">
                <a:solidFill>
                  <a:prstClr val="black"/>
                </a:solidFill>
                <a:latin typeface="Trebuchet MS" panose="020B0603020202020204"/>
              </a:rPr>
              <a:t>Syplo</a:t>
            </a:r>
            <a:endParaRPr lang="fr-FR" sz="525" i="1" dirty="0">
              <a:solidFill>
                <a:prstClr val="black"/>
              </a:solidFill>
              <a:latin typeface="Trebuchet MS" panose="020B0603020202020204"/>
            </a:endParaRPr>
          </a:p>
        </p:txBody>
      </p:sp>
      <p:sp>
        <p:nvSpPr>
          <p:cNvPr id="110" name="Rectangle : coins arrondis 109">
            <a:extLst>
              <a:ext uri="{FF2B5EF4-FFF2-40B4-BE49-F238E27FC236}">
                <a16:creationId xmlns:a16="http://schemas.microsoft.com/office/drawing/2014/main" id="{C45AFD77-438A-D86A-9CAA-A5DC12F1E0E1}"/>
              </a:ext>
            </a:extLst>
          </p:cNvPr>
          <p:cNvSpPr/>
          <p:nvPr/>
        </p:nvSpPr>
        <p:spPr>
          <a:xfrm>
            <a:off x="7690863" y="3056905"/>
            <a:ext cx="579935" cy="301856"/>
          </a:xfrm>
          <a:prstGeom prst="roundRect">
            <a:avLst/>
          </a:prstGeom>
          <a:solidFill>
            <a:schemeClr val="bg1"/>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0" rIns="27000" bIns="27000" rtlCol="0" anchor="ctr"/>
          <a:lstStyle/>
          <a:p>
            <a:pPr algn="ctr" defTabSz="685800"/>
            <a:r>
              <a:rPr lang="fr-FR" sz="600" i="1" dirty="0">
                <a:solidFill>
                  <a:prstClr val="black"/>
                </a:solidFill>
                <a:latin typeface="Trebuchet MS" panose="020B0603020202020204"/>
              </a:rPr>
              <a:t>SSO Unique</a:t>
            </a:r>
          </a:p>
        </p:txBody>
      </p:sp>
      <p:sp>
        <p:nvSpPr>
          <p:cNvPr id="111" name="Rectangle : coins arrondis 110">
            <a:extLst>
              <a:ext uri="{FF2B5EF4-FFF2-40B4-BE49-F238E27FC236}">
                <a16:creationId xmlns:a16="http://schemas.microsoft.com/office/drawing/2014/main" id="{2AA5A2EF-8416-47C7-751F-6FF053E34C1F}"/>
              </a:ext>
            </a:extLst>
          </p:cNvPr>
          <p:cNvSpPr/>
          <p:nvPr/>
        </p:nvSpPr>
        <p:spPr>
          <a:xfrm>
            <a:off x="7652849" y="2599309"/>
            <a:ext cx="566373" cy="416121"/>
          </a:xfrm>
          <a:prstGeom prst="roundRect">
            <a:avLst/>
          </a:prstGeom>
          <a:solidFill>
            <a:schemeClr val="bg1"/>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0" rIns="27000" bIns="27000" rtlCol="0" anchor="ctr"/>
          <a:lstStyle/>
          <a:p>
            <a:pPr algn="ctr" defTabSz="685800"/>
            <a:r>
              <a:rPr lang="fr-FR" sz="600" i="1" dirty="0">
                <a:solidFill>
                  <a:prstClr val="black"/>
                </a:solidFill>
                <a:latin typeface="Trebuchet MS" panose="020B0603020202020204"/>
              </a:rPr>
              <a:t>API lot 3 + récupération des cotations</a:t>
            </a:r>
          </a:p>
        </p:txBody>
      </p:sp>
      <p:cxnSp>
        <p:nvCxnSpPr>
          <p:cNvPr id="30" name="Connecteur droit 29">
            <a:extLst>
              <a:ext uri="{FF2B5EF4-FFF2-40B4-BE49-F238E27FC236}">
                <a16:creationId xmlns:a16="http://schemas.microsoft.com/office/drawing/2014/main" id="{217A1DED-7902-6901-3BD2-57EBCBD8A9D3}"/>
              </a:ext>
            </a:extLst>
          </p:cNvPr>
          <p:cNvCxnSpPr/>
          <p:nvPr/>
        </p:nvCxnSpPr>
        <p:spPr>
          <a:xfrm>
            <a:off x="8269667" y="962419"/>
            <a:ext cx="0" cy="3956243"/>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5">
            <a:extLst>
              <a:ext uri="{FF2B5EF4-FFF2-40B4-BE49-F238E27FC236}">
                <a16:creationId xmlns:a16="http://schemas.microsoft.com/office/drawing/2014/main" id="{5A591A4E-F084-50AA-36C3-5F4E0E60DA28}"/>
              </a:ext>
            </a:extLst>
          </p:cNvPr>
          <p:cNvSpPr txBox="1"/>
          <p:nvPr/>
        </p:nvSpPr>
        <p:spPr>
          <a:xfrm>
            <a:off x="990293" y="1123391"/>
            <a:ext cx="170322" cy="172698"/>
          </a:xfrm>
          <a:prstGeom prst="rect">
            <a:avLst/>
          </a:prstGeom>
          <a:noFill/>
          <a:ln>
            <a:noFill/>
          </a:ln>
        </p:spPr>
        <p:txBody>
          <a:bodyPr wrap="square" lIns="0" tIns="0" rIns="0" bIns="0" rtlCol="0" anchor="ctr">
            <a:noAutofit/>
          </a:bodyPr>
          <a:lstStyle/>
          <a:p>
            <a:pPr algn="ctr" defTabSz="685800">
              <a:spcBef>
                <a:spcPts val="450"/>
              </a:spcBef>
              <a:buSzPct val="100000"/>
              <a:defRPr/>
            </a:pPr>
            <a:r>
              <a:rPr lang="fr-FR" sz="675" i="1" dirty="0">
                <a:solidFill>
                  <a:prstClr val="black"/>
                </a:solidFill>
                <a:latin typeface="Open Sans"/>
              </a:rPr>
              <a:t>T4</a:t>
            </a:r>
          </a:p>
        </p:txBody>
      </p:sp>
      <p:sp>
        <p:nvSpPr>
          <p:cNvPr id="5" name="TextBox 25">
            <a:extLst>
              <a:ext uri="{FF2B5EF4-FFF2-40B4-BE49-F238E27FC236}">
                <a16:creationId xmlns:a16="http://schemas.microsoft.com/office/drawing/2014/main" id="{F7CDA0DD-8903-D6DC-AC25-C09F5D50B379}"/>
              </a:ext>
            </a:extLst>
          </p:cNvPr>
          <p:cNvSpPr txBox="1"/>
          <p:nvPr/>
        </p:nvSpPr>
        <p:spPr>
          <a:xfrm>
            <a:off x="1653566" y="1123391"/>
            <a:ext cx="170322" cy="172698"/>
          </a:xfrm>
          <a:prstGeom prst="rect">
            <a:avLst/>
          </a:prstGeom>
          <a:noFill/>
          <a:ln>
            <a:noFill/>
          </a:ln>
        </p:spPr>
        <p:txBody>
          <a:bodyPr wrap="square" lIns="0" tIns="0" rIns="0" bIns="0" rtlCol="0" anchor="ctr">
            <a:noAutofit/>
          </a:bodyPr>
          <a:lstStyle/>
          <a:p>
            <a:pPr algn="ctr" defTabSz="685800">
              <a:spcBef>
                <a:spcPts val="450"/>
              </a:spcBef>
              <a:buSzPct val="100000"/>
              <a:defRPr/>
            </a:pPr>
            <a:r>
              <a:rPr lang="fr-FR" sz="675" i="1" dirty="0">
                <a:solidFill>
                  <a:prstClr val="black"/>
                </a:solidFill>
                <a:latin typeface="Open Sans"/>
              </a:rPr>
              <a:t>T1</a:t>
            </a:r>
          </a:p>
        </p:txBody>
      </p:sp>
      <p:sp>
        <p:nvSpPr>
          <p:cNvPr id="11" name="TextBox 25">
            <a:extLst>
              <a:ext uri="{FF2B5EF4-FFF2-40B4-BE49-F238E27FC236}">
                <a16:creationId xmlns:a16="http://schemas.microsoft.com/office/drawing/2014/main" id="{960F4611-B202-DC42-70B2-808EE5E81436}"/>
              </a:ext>
            </a:extLst>
          </p:cNvPr>
          <p:cNvSpPr txBox="1"/>
          <p:nvPr/>
        </p:nvSpPr>
        <p:spPr>
          <a:xfrm>
            <a:off x="2270121" y="1115624"/>
            <a:ext cx="170322" cy="172698"/>
          </a:xfrm>
          <a:prstGeom prst="rect">
            <a:avLst/>
          </a:prstGeom>
          <a:noFill/>
          <a:ln>
            <a:noFill/>
          </a:ln>
        </p:spPr>
        <p:txBody>
          <a:bodyPr wrap="square" lIns="0" tIns="0" rIns="0" bIns="0" rtlCol="0" anchor="ctr">
            <a:noAutofit/>
          </a:bodyPr>
          <a:lstStyle/>
          <a:p>
            <a:pPr algn="ctr" defTabSz="685800">
              <a:spcBef>
                <a:spcPts val="450"/>
              </a:spcBef>
              <a:buSzPct val="100000"/>
              <a:defRPr/>
            </a:pPr>
            <a:r>
              <a:rPr lang="fr-FR" sz="675" i="1" dirty="0">
                <a:solidFill>
                  <a:prstClr val="black"/>
                </a:solidFill>
                <a:latin typeface="Open Sans"/>
              </a:rPr>
              <a:t>T2</a:t>
            </a:r>
          </a:p>
        </p:txBody>
      </p:sp>
      <p:sp>
        <p:nvSpPr>
          <p:cNvPr id="12" name="TextBox 25">
            <a:extLst>
              <a:ext uri="{FF2B5EF4-FFF2-40B4-BE49-F238E27FC236}">
                <a16:creationId xmlns:a16="http://schemas.microsoft.com/office/drawing/2014/main" id="{A1BAD039-109D-F43A-B80C-ED4D4626698B}"/>
              </a:ext>
            </a:extLst>
          </p:cNvPr>
          <p:cNvSpPr txBox="1"/>
          <p:nvPr/>
        </p:nvSpPr>
        <p:spPr>
          <a:xfrm>
            <a:off x="2881556" y="1130003"/>
            <a:ext cx="170322" cy="172698"/>
          </a:xfrm>
          <a:prstGeom prst="rect">
            <a:avLst/>
          </a:prstGeom>
          <a:noFill/>
          <a:ln>
            <a:noFill/>
          </a:ln>
        </p:spPr>
        <p:txBody>
          <a:bodyPr wrap="square" lIns="0" tIns="0" rIns="0" bIns="0" rtlCol="0" anchor="ctr">
            <a:noAutofit/>
          </a:bodyPr>
          <a:lstStyle/>
          <a:p>
            <a:pPr algn="ctr" defTabSz="685800">
              <a:spcBef>
                <a:spcPts val="450"/>
              </a:spcBef>
              <a:buSzPct val="100000"/>
              <a:defRPr/>
            </a:pPr>
            <a:r>
              <a:rPr lang="fr-FR" sz="675" i="1" dirty="0">
                <a:solidFill>
                  <a:prstClr val="black"/>
                </a:solidFill>
                <a:latin typeface="Open Sans"/>
              </a:rPr>
              <a:t>T3</a:t>
            </a:r>
          </a:p>
        </p:txBody>
      </p:sp>
      <p:sp>
        <p:nvSpPr>
          <p:cNvPr id="13" name="TextBox 25">
            <a:extLst>
              <a:ext uri="{FF2B5EF4-FFF2-40B4-BE49-F238E27FC236}">
                <a16:creationId xmlns:a16="http://schemas.microsoft.com/office/drawing/2014/main" id="{4B062684-445E-D181-5C2D-2EAE7B39EE99}"/>
              </a:ext>
            </a:extLst>
          </p:cNvPr>
          <p:cNvSpPr txBox="1"/>
          <p:nvPr/>
        </p:nvSpPr>
        <p:spPr>
          <a:xfrm>
            <a:off x="3498496" y="1114564"/>
            <a:ext cx="170322" cy="172698"/>
          </a:xfrm>
          <a:prstGeom prst="rect">
            <a:avLst/>
          </a:prstGeom>
          <a:noFill/>
          <a:ln>
            <a:noFill/>
          </a:ln>
        </p:spPr>
        <p:txBody>
          <a:bodyPr wrap="square" lIns="0" tIns="0" rIns="0" bIns="0" rtlCol="0" anchor="ctr">
            <a:noAutofit/>
          </a:bodyPr>
          <a:lstStyle/>
          <a:p>
            <a:pPr algn="ctr" defTabSz="685800">
              <a:spcBef>
                <a:spcPts val="450"/>
              </a:spcBef>
              <a:buSzPct val="100000"/>
              <a:defRPr/>
            </a:pPr>
            <a:r>
              <a:rPr lang="fr-FR" sz="675" i="1" dirty="0">
                <a:solidFill>
                  <a:prstClr val="black"/>
                </a:solidFill>
                <a:latin typeface="Open Sans"/>
              </a:rPr>
              <a:t>T4</a:t>
            </a:r>
          </a:p>
        </p:txBody>
      </p:sp>
      <p:sp>
        <p:nvSpPr>
          <p:cNvPr id="14" name="TextBox 25">
            <a:extLst>
              <a:ext uri="{FF2B5EF4-FFF2-40B4-BE49-F238E27FC236}">
                <a16:creationId xmlns:a16="http://schemas.microsoft.com/office/drawing/2014/main" id="{3AEE5164-2152-401A-AEE4-6C3CC65F2CB3}"/>
              </a:ext>
            </a:extLst>
          </p:cNvPr>
          <p:cNvSpPr txBox="1"/>
          <p:nvPr/>
        </p:nvSpPr>
        <p:spPr>
          <a:xfrm>
            <a:off x="4124630" y="1123538"/>
            <a:ext cx="170322" cy="172698"/>
          </a:xfrm>
          <a:prstGeom prst="rect">
            <a:avLst/>
          </a:prstGeom>
          <a:noFill/>
          <a:ln>
            <a:noFill/>
          </a:ln>
        </p:spPr>
        <p:txBody>
          <a:bodyPr wrap="square" lIns="0" tIns="0" rIns="0" bIns="0" rtlCol="0" anchor="ctr">
            <a:noAutofit/>
          </a:bodyPr>
          <a:lstStyle/>
          <a:p>
            <a:pPr algn="ctr" defTabSz="685800">
              <a:spcBef>
                <a:spcPts val="450"/>
              </a:spcBef>
              <a:buSzPct val="100000"/>
              <a:defRPr/>
            </a:pPr>
            <a:r>
              <a:rPr lang="fr-FR" sz="675" i="1" dirty="0">
                <a:solidFill>
                  <a:prstClr val="black"/>
                </a:solidFill>
                <a:latin typeface="Open Sans"/>
              </a:rPr>
              <a:t>T1</a:t>
            </a:r>
          </a:p>
        </p:txBody>
      </p:sp>
      <p:sp>
        <p:nvSpPr>
          <p:cNvPr id="15" name="TextBox 25">
            <a:extLst>
              <a:ext uri="{FF2B5EF4-FFF2-40B4-BE49-F238E27FC236}">
                <a16:creationId xmlns:a16="http://schemas.microsoft.com/office/drawing/2014/main" id="{F51BB009-8B07-1CD6-0FFA-B1C85C2D156F}"/>
              </a:ext>
            </a:extLst>
          </p:cNvPr>
          <p:cNvSpPr txBox="1"/>
          <p:nvPr/>
        </p:nvSpPr>
        <p:spPr>
          <a:xfrm>
            <a:off x="4741185" y="1115771"/>
            <a:ext cx="170322" cy="172698"/>
          </a:xfrm>
          <a:prstGeom prst="rect">
            <a:avLst/>
          </a:prstGeom>
          <a:noFill/>
          <a:ln>
            <a:noFill/>
          </a:ln>
        </p:spPr>
        <p:txBody>
          <a:bodyPr wrap="square" lIns="0" tIns="0" rIns="0" bIns="0" rtlCol="0" anchor="ctr">
            <a:noAutofit/>
          </a:bodyPr>
          <a:lstStyle/>
          <a:p>
            <a:pPr algn="ctr" defTabSz="685800">
              <a:spcBef>
                <a:spcPts val="450"/>
              </a:spcBef>
              <a:buSzPct val="100000"/>
              <a:defRPr/>
            </a:pPr>
            <a:r>
              <a:rPr lang="fr-FR" sz="675" i="1" dirty="0">
                <a:solidFill>
                  <a:prstClr val="black"/>
                </a:solidFill>
                <a:latin typeface="Open Sans"/>
              </a:rPr>
              <a:t>T2</a:t>
            </a:r>
          </a:p>
        </p:txBody>
      </p:sp>
      <p:sp>
        <p:nvSpPr>
          <p:cNvPr id="16" name="TextBox 25">
            <a:extLst>
              <a:ext uri="{FF2B5EF4-FFF2-40B4-BE49-F238E27FC236}">
                <a16:creationId xmlns:a16="http://schemas.microsoft.com/office/drawing/2014/main" id="{C41E4284-5AD4-DCD4-300E-1DA179F37DC5}"/>
              </a:ext>
            </a:extLst>
          </p:cNvPr>
          <p:cNvSpPr txBox="1"/>
          <p:nvPr/>
        </p:nvSpPr>
        <p:spPr>
          <a:xfrm>
            <a:off x="5352620" y="1114910"/>
            <a:ext cx="170322" cy="172698"/>
          </a:xfrm>
          <a:prstGeom prst="rect">
            <a:avLst/>
          </a:prstGeom>
          <a:noFill/>
          <a:ln>
            <a:noFill/>
          </a:ln>
        </p:spPr>
        <p:txBody>
          <a:bodyPr wrap="square" lIns="0" tIns="0" rIns="0" bIns="0" rtlCol="0" anchor="ctr">
            <a:noAutofit/>
          </a:bodyPr>
          <a:lstStyle/>
          <a:p>
            <a:pPr algn="ctr" defTabSz="685800">
              <a:spcBef>
                <a:spcPts val="450"/>
              </a:spcBef>
              <a:buSzPct val="100000"/>
              <a:defRPr/>
            </a:pPr>
            <a:r>
              <a:rPr lang="fr-FR" sz="675" i="1" dirty="0">
                <a:solidFill>
                  <a:prstClr val="black"/>
                </a:solidFill>
                <a:latin typeface="Open Sans"/>
              </a:rPr>
              <a:t>T3</a:t>
            </a:r>
          </a:p>
        </p:txBody>
      </p:sp>
      <p:sp>
        <p:nvSpPr>
          <p:cNvPr id="17" name="TextBox 25">
            <a:extLst>
              <a:ext uri="{FF2B5EF4-FFF2-40B4-BE49-F238E27FC236}">
                <a16:creationId xmlns:a16="http://schemas.microsoft.com/office/drawing/2014/main" id="{B4D3E54C-E983-3637-2014-FB83F8C64232}"/>
              </a:ext>
            </a:extLst>
          </p:cNvPr>
          <p:cNvSpPr txBox="1"/>
          <p:nvPr/>
        </p:nvSpPr>
        <p:spPr>
          <a:xfrm>
            <a:off x="5969560" y="1114711"/>
            <a:ext cx="170322" cy="172698"/>
          </a:xfrm>
          <a:prstGeom prst="rect">
            <a:avLst/>
          </a:prstGeom>
          <a:noFill/>
          <a:ln>
            <a:noFill/>
          </a:ln>
        </p:spPr>
        <p:txBody>
          <a:bodyPr wrap="square" lIns="0" tIns="0" rIns="0" bIns="0" rtlCol="0" anchor="ctr">
            <a:noAutofit/>
          </a:bodyPr>
          <a:lstStyle/>
          <a:p>
            <a:pPr algn="ctr" defTabSz="685800">
              <a:spcBef>
                <a:spcPts val="450"/>
              </a:spcBef>
              <a:buSzPct val="100000"/>
              <a:defRPr/>
            </a:pPr>
            <a:r>
              <a:rPr lang="fr-FR" sz="675" i="1" dirty="0">
                <a:solidFill>
                  <a:prstClr val="black"/>
                </a:solidFill>
                <a:latin typeface="Open Sans"/>
              </a:rPr>
              <a:t>T4</a:t>
            </a:r>
          </a:p>
        </p:txBody>
      </p:sp>
      <p:sp>
        <p:nvSpPr>
          <p:cNvPr id="18" name="TextBox 25">
            <a:extLst>
              <a:ext uri="{FF2B5EF4-FFF2-40B4-BE49-F238E27FC236}">
                <a16:creationId xmlns:a16="http://schemas.microsoft.com/office/drawing/2014/main" id="{6480DC32-EAEF-2E18-F037-48A8C1206EDF}"/>
              </a:ext>
            </a:extLst>
          </p:cNvPr>
          <p:cNvSpPr txBox="1"/>
          <p:nvPr/>
        </p:nvSpPr>
        <p:spPr>
          <a:xfrm>
            <a:off x="6556642" y="1123108"/>
            <a:ext cx="170322" cy="172698"/>
          </a:xfrm>
          <a:prstGeom prst="rect">
            <a:avLst/>
          </a:prstGeom>
          <a:noFill/>
          <a:ln>
            <a:noFill/>
          </a:ln>
        </p:spPr>
        <p:txBody>
          <a:bodyPr wrap="square" lIns="0" tIns="0" rIns="0" bIns="0" rtlCol="0" anchor="ctr">
            <a:noAutofit/>
          </a:bodyPr>
          <a:lstStyle/>
          <a:p>
            <a:pPr algn="ctr" defTabSz="685800">
              <a:spcBef>
                <a:spcPts val="450"/>
              </a:spcBef>
              <a:buSzPct val="100000"/>
              <a:defRPr/>
            </a:pPr>
            <a:r>
              <a:rPr lang="fr-FR" sz="675" i="1" dirty="0">
                <a:solidFill>
                  <a:prstClr val="black"/>
                </a:solidFill>
                <a:latin typeface="Open Sans"/>
              </a:rPr>
              <a:t>T1</a:t>
            </a:r>
          </a:p>
        </p:txBody>
      </p:sp>
      <p:sp>
        <p:nvSpPr>
          <p:cNvPr id="19" name="TextBox 25">
            <a:extLst>
              <a:ext uri="{FF2B5EF4-FFF2-40B4-BE49-F238E27FC236}">
                <a16:creationId xmlns:a16="http://schemas.microsoft.com/office/drawing/2014/main" id="{9AC8B88F-30AD-A6A5-46CA-BE39F08C2197}"/>
              </a:ext>
            </a:extLst>
          </p:cNvPr>
          <p:cNvSpPr txBox="1"/>
          <p:nvPr/>
        </p:nvSpPr>
        <p:spPr>
          <a:xfrm>
            <a:off x="7173197" y="1115340"/>
            <a:ext cx="170322" cy="172698"/>
          </a:xfrm>
          <a:prstGeom prst="rect">
            <a:avLst/>
          </a:prstGeom>
          <a:noFill/>
          <a:ln>
            <a:noFill/>
          </a:ln>
        </p:spPr>
        <p:txBody>
          <a:bodyPr wrap="square" lIns="0" tIns="0" rIns="0" bIns="0" rtlCol="0" anchor="ctr">
            <a:noAutofit/>
          </a:bodyPr>
          <a:lstStyle/>
          <a:p>
            <a:pPr algn="ctr" defTabSz="685800">
              <a:spcBef>
                <a:spcPts val="450"/>
              </a:spcBef>
              <a:buSzPct val="100000"/>
              <a:defRPr/>
            </a:pPr>
            <a:r>
              <a:rPr lang="fr-FR" sz="675" i="1" dirty="0">
                <a:solidFill>
                  <a:prstClr val="black"/>
                </a:solidFill>
                <a:latin typeface="Open Sans"/>
              </a:rPr>
              <a:t>T2</a:t>
            </a:r>
          </a:p>
        </p:txBody>
      </p:sp>
      <p:sp>
        <p:nvSpPr>
          <p:cNvPr id="20" name="TextBox 25">
            <a:extLst>
              <a:ext uri="{FF2B5EF4-FFF2-40B4-BE49-F238E27FC236}">
                <a16:creationId xmlns:a16="http://schemas.microsoft.com/office/drawing/2014/main" id="{060A90D7-9B43-387E-FBEE-8E6F2DB54D21}"/>
              </a:ext>
            </a:extLst>
          </p:cNvPr>
          <p:cNvSpPr txBox="1"/>
          <p:nvPr/>
        </p:nvSpPr>
        <p:spPr>
          <a:xfrm>
            <a:off x="7895669" y="1113911"/>
            <a:ext cx="170322" cy="172698"/>
          </a:xfrm>
          <a:prstGeom prst="rect">
            <a:avLst/>
          </a:prstGeom>
          <a:noFill/>
          <a:ln>
            <a:noFill/>
          </a:ln>
        </p:spPr>
        <p:txBody>
          <a:bodyPr wrap="square" lIns="0" tIns="0" rIns="0" bIns="0" rtlCol="0" anchor="ctr">
            <a:noAutofit/>
          </a:bodyPr>
          <a:lstStyle/>
          <a:p>
            <a:pPr algn="ctr" defTabSz="685800">
              <a:spcBef>
                <a:spcPts val="450"/>
              </a:spcBef>
              <a:buSzPct val="100000"/>
              <a:defRPr/>
            </a:pPr>
            <a:r>
              <a:rPr lang="fr-FR" sz="675" i="1" dirty="0">
                <a:solidFill>
                  <a:prstClr val="black"/>
                </a:solidFill>
                <a:latin typeface="Open Sans"/>
              </a:rPr>
              <a:t>T3</a:t>
            </a:r>
          </a:p>
        </p:txBody>
      </p:sp>
      <p:sp>
        <p:nvSpPr>
          <p:cNvPr id="21" name="TextBox 25">
            <a:extLst>
              <a:ext uri="{FF2B5EF4-FFF2-40B4-BE49-F238E27FC236}">
                <a16:creationId xmlns:a16="http://schemas.microsoft.com/office/drawing/2014/main" id="{3FE0F823-CA06-F31D-0A62-82C4B1E59D5B}"/>
              </a:ext>
            </a:extLst>
          </p:cNvPr>
          <p:cNvSpPr txBox="1"/>
          <p:nvPr/>
        </p:nvSpPr>
        <p:spPr>
          <a:xfrm>
            <a:off x="8401571" y="1129520"/>
            <a:ext cx="170322" cy="172698"/>
          </a:xfrm>
          <a:prstGeom prst="rect">
            <a:avLst/>
          </a:prstGeom>
          <a:noFill/>
          <a:ln>
            <a:noFill/>
          </a:ln>
        </p:spPr>
        <p:txBody>
          <a:bodyPr wrap="square" lIns="0" tIns="0" rIns="0" bIns="0" rtlCol="0" anchor="ctr">
            <a:noAutofit/>
          </a:bodyPr>
          <a:lstStyle/>
          <a:p>
            <a:pPr algn="ctr" defTabSz="685800">
              <a:spcBef>
                <a:spcPts val="450"/>
              </a:spcBef>
              <a:buSzPct val="100000"/>
              <a:defRPr/>
            </a:pPr>
            <a:r>
              <a:rPr lang="fr-FR" sz="675" i="1" dirty="0">
                <a:solidFill>
                  <a:prstClr val="black"/>
                </a:solidFill>
                <a:latin typeface="Open Sans"/>
              </a:rPr>
              <a:t>T4</a:t>
            </a:r>
          </a:p>
        </p:txBody>
      </p:sp>
      <p:sp>
        <p:nvSpPr>
          <p:cNvPr id="58" name="Rectangle : coins arrondis 57">
            <a:extLst>
              <a:ext uri="{FF2B5EF4-FFF2-40B4-BE49-F238E27FC236}">
                <a16:creationId xmlns:a16="http://schemas.microsoft.com/office/drawing/2014/main" id="{F6B2640D-2626-0D0A-06B3-C43CBF7D3171}"/>
              </a:ext>
            </a:extLst>
          </p:cNvPr>
          <p:cNvSpPr/>
          <p:nvPr/>
        </p:nvSpPr>
        <p:spPr>
          <a:xfrm>
            <a:off x="1101173" y="3217306"/>
            <a:ext cx="1691055" cy="183749"/>
          </a:xfrm>
          <a:prstGeom prst="roundRect">
            <a:avLst/>
          </a:prstGeom>
          <a:solidFill>
            <a:schemeClr val="tx2"/>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600" dirty="0">
                <a:solidFill>
                  <a:prstClr val="white"/>
                </a:solidFill>
                <a:latin typeface="Trebuchet MS" panose="020B0603020202020204"/>
              </a:rPr>
              <a:t>Mise à jour documentaire</a:t>
            </a:r>
          </a:p>
        </p:txBody>
      </p:sp>
      <p:sp>
        <p:nvSpPr>
          <p:cNvPr id="22" name="ZoneTexte 21">
            <a:extLst>
              <a:ext uri="{FF2B5EF4-FFF2-40B4-BE49-F238E27FC236}">
                <a16:creationId xmlns:a16="http://schemas.microsoft.com/office/drawing/2014/main" id="{97CD8782-50AE-912B-D713-D2626C456713}"/>
              </a:ext>
            </a:extLst>
          </p:cNvPr>
          <p:cNvSpPr txBox="1"/>
          <p:nvPr/>
        </p:nvSpPr>
        <p:spPr>
          <a:xfrm>
            <a:off x="405084" y="441247"/>
            <a:ext cx="8746571" cy="311624"/>
          </a:xfrm>
          <a:prstGeom prst="rect">
            <a:avLst/>
          </a:prstGeom>
          <a:noFill/>
        </p:spPr>
        <p:txBody>
          <a:bodyPr wrap="square" lIns="0" rIns="0" rtlCol="0" anchor="t">
            <a:spAutoFit/>
          </a:bodyPr>
          <a:lstStyle/>
          <a:p>
            <a:pPr algn="ctr" defTabSz="685800"/>
            <a:endParaRPr lang="fr-FR" sz="525" dirty="0">
              <a:solidFill>
                <a:prstClr val="black"/>
              </a:solidFill>
              <a:latin typeface="Trebuchet MS" panose="020B0603020202020204"/>
            </a:endParaRPr>
          </a:p>
          <a:p>
            <a:pPr defTabSz="685800"/>
            <a:r>
              <a:rPr lang="fr-FR" sz="900" dirty="0">
                <a:solidFill>
                  <a:prstClr val="black"/>
                </a:solidFill>
                <a:latin typeface="Trebuchet MS" panose="020B0603020202020204"/>
              </a:rPr>
              <a:t>Le planning général prévisionnel est le suivant. Il sera ajusté en fonction des études complémentaires sur les projets déployés en années N+1 et N+2.</a:t>
            </a:r>
          </a:p>
        </p:txBody>
      </p:sp>
      <p:sp>
        <p:nvSpPr>
          <p:cNvPr id="35" name="Rectangle : coins arrondis 34">
            <a:extLst>
              <a:ext uri="{FF2B5EF4-FFF2-40B4-BE49-F238E27FC236}">
                <a16:creationId xmlns:a16="http://schemas.microsoft.com/office/drawing/2014/main" id="{5117A0A8-C723-3959-E33E-8DF5C1209606}"/>
              </a:ext>
            </a:extLst>
          </p:cNvPr>
          <p:cNvSpPr/>
          <p:nvPr/>
        </p:nvSpPr>
        <p:spPr>
          <a:xfrm>
            <a:off x="5016235" y="1200278"/>
            <a:ext cx="3397817" cy="324465"/>
          </a:xfrm>
          <a:prstGeom prst="round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1050" i="1" dirty="0">
                <a:solidFill>
                  <a:srgbClr val="212745"/>
                </a:solidFill>
                <a:latin typeface="Trebuchet MS" panose="020B0603020202020204"/>
              </a:rPr>
              <a:t>Projets à chiffrer et détailler plus précisément</a:t>
            </a:r>
          </a:p>
        </p:txBody>
      </p:sp>
      <p:sp>
        <p:nvSpPr>
          <p:cNvPr id="55" name="Rectangle : coins arrondis 54">
            <a:extLst>
              <a:ext uri="{FF2B5EF4-FFF2-40B4-BE49-F238E27FC236}">
                <a16:creationId xmlns:a16="http://schemas.microsoft.com/office/drawing/2014/main" id="{350555B3-0F0D-3683-458A-18D82B8DC13F}"/>
              </a:ext>
            </a:extLst>
          </p:cNvPr>
          <p:cNvSpPr/>
          <p:nvPr/>
        </p:nvSpPr>
        <p:spPr>
          <a:xfrm>
            <a:off x="3264947" y="3668738"/>
            <a:ext cx="5261532" cy="144396"/>
          </a:xfrm>
          <a:prstGeom prst="roundRect">
            <a:avLst/>
          </a:prstGeom>
          <a:solidFill>
            <a:schemeClr val="accent6"/>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600" b="1" i="1" dirty="0">
                <a:solidFill>
                  <a:prstClr val="white"/>
                </a:solidFill>
                <a:latin typeface="Trebuchet MS" panose="020B0603020202020204"/>
              </a:rPr>
              <a:t>Transfert d’hébergement</a:t>
            </a:r>
          </a:p>
        </p:txBody>
      </p:sp>
      <p:sp>
        <p:nvSpPr>
          <p:cNvPr id="57" name="Rectangle : coins arrondis 56">
            <a:extLst>
              <a:ext uri="{FF2B5EF4-FFF2-40B4-BE49-F238E27FC236}">
                <a16:creationId xmlns:a16="http://schemas.microsoft.com/office/drawing/2014/main" id="{F628D5C5-08E1-F760-EE20-D927C7336649}"/>
              </a:ext>
            </a:extLst>
          </p:cNvPr>
          <p:cNvSpPr/>
          <p:nvPr/>
        </p:nvSpPr>
        <p:spPr>
          <a:xfrm>
            <a:off x="1433521" y="4978250"/>
            <a:ext cx="2341925" cy="135835"/>
          </a:xfrm>
          <a:prstGeom prst="roundRect">
            <a:avLst/>
          </a:prstGeom>
          <a:solidFill>
            <a:schemeClr val="accent1"/>
          </a:solidFill>
          <a:ln w="6350">
            <a:solidFill>
              <a:schemeClr val="accent4">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108000" rIns="0" bIns="108000" rtlCol="0" anchor="ctr"/>
          <a:lstStyle/>
          <a:p>
            <a:pPr algn="ctr" defTabSz="685800"/>
            <a:r>
              <a:rPr lang="fr-FR" sz="675" i="1" dirty="0">
                <a:solidFill>
                  <a:prstClr val="white"/>
                </a:solidFill>
                <a:latin typeface="Trebuchet MS" panose="020B0603020202020204"/>
              </a:rPr>
              <a:t>Renouvellement de nombreux marchés structurants du GIP</a:t>
            </a:r>
          </a:p>
        </p:txBody>
      </p:sp>
      <p:sp>
        <p:nvSpPr>
          <p:cNvPr id="68" name="Rectangle : coins arrondis 67">
            <a:extLst>
              <a:ext uri="{FF2B5EF4-FFF2-40B4-BE49-F238E27FC236}">
                <a16:creationId xmlns:a16="http://schemas.microsoft.com/office/drawing/2014/main" id="{F16ADD99-8CE7-952C-94D5-5643023902EC}"/>
              </a:ext>
            </a:extLst>
          </p:cNvPr>
          <p:cNvSpPr/>
          <p:nvPr/>
        </p:nvSpPr>
        <p:spPr>
          <a:xfrm>
            <a:off x="3914827" y="3469207"/>
            <a:ext cx="4611652" cy="174048"/>
          </a:xfrm>
          <a:prstGeom prst="roundRect">
            <a:avLst/>
          </a:prstGeom>
          <a:solidFill>
            <a:schemeClr val="bg1"/>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600" i="1" dirty="0">
                <a:solidFill>
                  <a:prstClr val="black"/>
                </a:solidFill>
                <a:latin typeface="Trebuchet MS" panose="020B0603020202020204"/>
              </a:rPr>
              <a:t>Réalisation des besoins de </a:t>
            </a:r>
            <a:r>
              <a:rPr lang="fr-FR" sz="600" i="1" dirty="0" err="1">
                <a:solidFill>
                  <a:prstClr val="black"/>
                </a:solidFill>
                <a:latin typeface="Trebuchet MS" panose="020B0603020202020204"/>
              </a:rPr>
              <a:t>reporting</a:t>
            </a:r>
            <a:r>
              <a:rPr lang="fr-FR" sz="600" i="1" dirty="0">
                <a:solidFill>
                  <a:prstClr val="black"/>
                </a:solidFill>
                <a:latin typeface="Trebuchet MS" panose="020B0603020202020204"/>
              </a:rPr>
              <a:t> data et mise à disposition de données</a:t>
            </a:r>
          </a:p>
        </p:txBody>
      </p:sp>
      <p:sp>
        <p:nvSpPr>
          <p:cNvPr id="27" name="Rectangle : coins arrondis 26">
            <a:extLst>
              <a:ext uri="{FF2B5EF4-FFF2-40B4-BE49-F238E27FC236}">
                <a16:creationId xmlns:a16="http://schemas.microsoft.com/office/drawing/2014/main" id="{87022952-92C7-CA72-7124-6AA23EE82C1D}"/>
              </a:ext>
            </a:extLst>
          </p:cNvPr>
          <p:cNvSpPr/>
          <p:nvPr/>
        </p:nvSpPr>
        <p:spPr>
          <a:xfrm>
            <a:off x="834681" y="4841099"/>
            <a:ext cx="7474638" cy="103046"/>
          </a:xfrm>
          <a:prstGeom prst="roundRect">
            <a:avLst/>
          </a:prstGeom>
          <a:solidFill>
            <a:srgbClr val="FDFECC"/>
          </a:solidFill>
          <a:ln w="6350">
            <a:solidFill>
              <a:schemeClr val="accent4">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108000" rIns="0" bIns="108000" rtlCol="0" anchor="ctr"/>
          <a:lstStyle/>
          <a:p>
            <a:pPr algn="ctr" defTabSz="685800"/>
            <a:r>
              <a:rPr lang="fr-FR" sz="675" dirty="0">
                <a:solidFill>
                  <a:prstClr val="black"/>
                </a:solidFill>
                <a:latin typeface="Trebuchet MS" panose="020B0603020202020204"/>
              </a:rPr>
              <a:t>RUN SNE, Infocentre, </a:t>
            </a:r>
            <a:r>
              <a:rPr lang="fr-FR" sz="675" dirty="0" err="1">
                <a:solidFill>
                  <a:prstClr val="black"/>
                </a:solidFill>
                <a:latin typeface="Trebuchet MS" panose="020B0603020202020204"/>
              </a:rPr>
              <a:t>PwP</a:t>
            </a:r>
            <a:r>
              <a:rPr lang="fr-FR" sz="675" dirty="0">
                <a:solidFill>
                  <a:prstClr val="black"/>
                </a:solidFill>
                <a:latin typeface="Trebuchet MS" panose="020B0603020202020204"/>
              </a:rPr>
              <a:t>, Cartographie</a:t>
            </a:r>
          </a:p>
        </p:txBody>
      </p:sp>
      <p:sp>
        <p:nvSpPr>
          <p:cNvPr id="77" name="Rectangle : coins arrondis 76">
            <a:extLst>
              <a:ext uri="{FF2B5EF4-FFF2-40B4-BE49-F238E27FC236}">
                <a16:creationId xmlns:a16="http://schemas.microsoft.com/office/drawing/2014/main" id="{0D966E55-6846-F078-C570-5423AC054844}"/>
              </a:ext>
            </a:extLst>
          </p:cNvPr>
          <p:cNvSpPr/>
          <p:nvPr/>
        </p:nvSpPr>
        <p:spPr>
          <a:xfrm>
            <a:off x="1254784" y="1427364"/>
            <a:ext cx="516629" cy="288544"/>
          </a:xfrm>
          <a:prstGeom prst="roundRect">
            <a:avLst/>
          </a:prstGeom>
          <a:solidFill>
            <a:schemeClr val="accent1">
              <a:lumMod val="20000"/>
              <a:lumOff val="80000"/>
            </a:schemeClr>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600" dirty="0">
                <a:solidFill>
                  <a:prstClr val="black"/>
                </a:solidFill>
                <a:latin typeface="Trebuchet MS" panose="020B0603020202020204"/>
              </a:rPr>
              <a:t>RGAA</a:t>
            </a:r>
          </a:p>
        </p:txBody>
      </p:sp>
      <p:sp>
        <p:nvSpPr>
          <p:cNvPr id="23" name="Rectangle : coins arrondis 22">
            <a:extLst>
              <a:ext uri="{FF2B5EF4-FFF2-40B4-BE49-F238E27FC236}">
                <a16:creationId xmlns:a16="http://schemas.microsoft.com/office/drawing/2014/main" id="{81C169F9-2AC7-E620-07B5-9667474910FF}"/>
              </a:ext>
            </a:extLst>
          </p:cNvPr>
          <p:cNvSpPr/>
          <p:nvPr/>
        </p:nvSpPr>
        <p:spPr>
          <a:xfrm>
            <a:off x="1257446" y="3932710"/>
            <a:ext cx="2518000" cy="640088"/>
          </a:xfrm>
          <a:prstGeom prst="roundRect">
            <a:avLst>
              <a:gd name="adj" fmla="val 3954"/>
            </a:avLst>
          </a:prstGeom>
          <a:solidFill>
            <a:srgbClr val="FDFECC"/>
          </a:solidFill>
          <a:ln w="12700">
            <a:solidFill>
              <a:schemeClr val="accent4">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108000" rIns="0" bIns="108000" rtlCol="0" anchor="ctr"/>
          <a:lstStyle/>
          <a:p>
            <a:pPr algn="ctr" defTabSz="685800"/>
            <a:endParaRPr lang="fr-FR" sz="675">
              <a:solidFill>
                <a:prstClr val="black"/>
              </a:solidFill>
              <a:latin typeface="Trebuchet MS" panose="020B0603020202020204"/>
            </a:endParaRPr>
          </a:p>
        </p:txBody>
      </p:sp>
      <p:sp>
        <p:nvSpPr>
          <p:cNvPr id="67" name="Rectangle : coins arrondis 66">
            <a:extLst>
              <a:ext uri="{FF2B5EF4-FFF2-40B4-BE49-F238E27FC236}">
                <a16:creationId xmlns:a16="http://schemas.microsoft.com/office/drawing/2014/main" id="{0BC674EC-ED66-AEC0-80D6-D4D03F559BAD}"/>
              </a:ext>
            </a:extLst>
          </p:cNvPr>
          <p:cNvSpPr/>
          <p:nvPr/>
        </p:nvSpPr>
        <p:spPr>
          <a:xfrm>
            <a:off x="1618158" y="4270453"/>
            <a:ext cx="726443" cy="223686"/>
          </a:xfrm>
          <a:prstGeom prst="roundRect">
            <a:avLst/>
          </a:prstGeom>
          <a:solidFill>
            <a:srgbClr val="FFC000"/>
          </a:solidFill>
          <a:ln w="6350">
            <a:solidFill>
              <a:schemeClr val="accent4">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108000" rIns="0" bIns="108000" rtlCol="0" anchor="ctr"/>
          <a:lstStyle/>
          <a:p>
            <a:pPr algn="ctr" defTabSz="685800"/>
            <a:r>
              <a:rPr lang="fr-FR" sz="450" dirty="0">
                <a:solidFill>
                  <a:prstClr val="black"/>
                </a:solidFill>
                <a:latin typeface="Trebuchet MS" panose="020B0603020202020204"/>
              </a:rPr>
              <a:t>Etude data et gouvernance data incluant la cartographie</a:t>
            </a:r>
          </a:p>
        </p:txBody>
      </p:sp>
      <p:sp>
        <p:nvSpPr>
          <p:cNvPr id="69" name="Rectangle : coins arrondis 68">
            <a:extLst>
              <a:ext uri="{FF2B5EF4-FFF2-40B4-BE49-F238E27FC236}">
                <a16:creationId xmlns:a16="http://schemas.microsoft.com/office/drawing/2014/main" id="{C7ABAB4B-BE85-C679-37C7-F191AF144B46}"/>
              </a:ext>
            </a:extLst>
          </p:cNvPr>
          <p:cNvSpPr/>
          <p:nvPr/>
        </p:nvSpPr>
        <p:spPr>
          <a:xfrm>
            <a:off x="2148518" y="4011854"/>
            <a:ext cx="726443" cy="223686"/>
          </a:xfrm>
          <a:prstGeom prst="roundRect">
            <a:avLst/>
          </a:prstGeom>
          <a:solidFill>
            <a:srgbClr val="FFC000"/>
          </a:solidFill>
          <a:ln w="6350">
            <a:solidFill>
              <a:schemeClr val="accent4">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108000" rIns="0" bIns="108000" rtlCol="0" anchor="ctr"/>
          <a:lstStyle/>
          <a:p>
            <a:pPr algn="ctr" defTabSz="685800"/>
            <a:r>
              <a:rPr lang="fr-FR" sz="525" dirty="0">
                <a:solidFill>
                  <a:prstClr val="black"/>
                </a:solidFill>
                <a:latin typeface="Trebuchet MS" panose="020B0603020202020204"/>
              </a:rPr>
              <a:t>Etude d’impact nationalisation</a:t>
            </a:r>
          </a:p>
        </p:txBody>
      </p:sp>
      <p:sp>
        <p:nvSpPr>
          <p:cNvPr id="70" name="Rectangle : coins arrondis 69">
            <a:extLst>
              <a:ext uri="{FF2B5EF4-FFF2-40B4-BE49-F238E27FC236}">
                <a16:creationId xmlns:a16="http://schemas.microsoft.com/office/drawing/2014/main" id="{5E527B94-A69A-7184-4E71-EAA0641D235C}"/>
              </a:ext>
            </a:extLst>
          </p:cNvPr>
          <p:cNvSpPr/>
          <p:nvPr/>
        </p:nvSpPr>
        <p:spPr>
          <a:xfrm>
            <a:off x="2363826" y="4273271"/>
            <a:ext cx="873767" cy="223686"/>
          </a:xfrm>
          <a:prstGeom prst="roundRect">
            <a:avLst/>
          </a:prstGeom>
          <a:solidFill>
            <a:srgbClr val="FFC000"/>
          </a:solidFill>
          <a:ln w="6350">
            <a:solidFill>
              <a:schemeClr val="accent4">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108000" rIns="0" bIns="108000" rtlCol="0" anchor="ctr"/>
          <a:lstStyle/>
          <a:p>
            <a:pPr algn="ctr" defTabSz="685800"/>
            <a:r>
              <a:rPr lang="fr-FR" sz="525" dirty="0">
                <a:solidFill>
                  <a:prstClr val="black"/>
                </a:solidFill>
                <a:latin typeface="Trebuchet MS" panose="020B0603020202020204"/>
              </a:rPr>
              <a:t>Etude d’impact assistance demandeurs</a:t>
            </a:r>
          </a:p>
        </p:txBody>
      </p:sp>
      <p:sp>
        <p:nvSpPr>
          <p:cNvPr id="24" name="Rectangle : coins arrondis 23">
            <a:extLst>
              <a:ext uri="{FF2B5EF4-FFF2-40B4-BE49-F238E27FC236}">
                <a16:creationId xmlns:a16="http://schemas.microsoft.com/office/drawing/2014/main" id="{8849B528-24A2-4748-D28A-80F9A70BE26C}"/>
              </a:ext>
            </a:extLst>
          </p:cNvPr>
          <p:cNvSpPr/>
          <p:nvPr/>
        </p:nvSpPr>
        <p:spPr>
          <a:xfrm>
            <a:off x="1175578" y="3887876"/>
            <a:ext cx="997813" cy="324465"/>
          </a:xfrm>
          <a:prstGeom prst="roundRect">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525" b="1" i="1" dirty="0">
                <a:solidFill>
                  <a:srgbClr val="FF0000"/>
                </a:solidFill>
                <a:latin typeface="Trebuchet MS" panose="020B0603020202020204"/>
              </a:rPr>
              <a:t>Le planning précis des études reste à stabiliser</a:t>
            </a:r>
          </a:p>
        </p:txBody>
      </p:sp>
      <p:sp>
        <p:nvSpPr>
          <p:cNvPr id="81" name="Rectangle : coins arrondis 80">
            <a:extLst>
              <a:ext uri="{FF2B5EF4-FFF2-40B4-BE49-F238E27FC236}">
                <a16:creationId xmlns:a16="http://schemas.microsoft.com/office/drawing/2014/main" id="{51A127C4-F76C-0AFA-CA85-FF967BB090DB}"/>
              </a:ext>
            </a:extLst>
          </p:cNvPr>
          <p:cNvSpPr/>
          <p:nvPr/>
        </p:nvSpPr>
        <p:spPr>
          <a:xfrm>
            <a:off x="2674834" y="2513832"/>
            <a:ext cx="702806" cy="407317"/>
          </a:xfrm>
          <a:prstGeom prst="roundRect">
            <a:avLst/>
          </a:prstGeom>
          <a:solidFill>
            <a:schemeClr val="accent1"/>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525" dirty="0">
                <a:solidFill>
                  <a:prstClr val="white"/>
                </a:solidFill>
                <a:latin typeface="Trebuchet MS" panose="020B0603020202020204"/>
              </a:rPr>
              <a:t>Etude sur le transfert d’hébergement</a:t>
            </a:r>
          </a:p>
        </p:txBody>
      </p:sp>
      <p:cxnSp>
        <p:nvCxnSpPr>
          <p:cNvPr id="85" name="Connecteur : en angle 84">
            <a:extLst>
              <a:ext uri="{FF2B5EF4-FFF2-40B4-BE49-F238E27FC236}">
                <a16:creationId xmlns:a16="http://schemas.microsoft.com/office/drawing/2014/main" id="{16DF9A96-0C2E-7F4E-6CB6-81698DA6631F}"/>
              </a:ext>
            </a:extLst>
          </p:cNvPr>
          <p:cNvCxnSpPr>
            <a:cxnSpLocks/>
          </p:cNvCxnSpPr>
          <p:nvPr/>
        </p:nvCxnSpPr>
        <p:spPr>
          <a:xfrm rot="16200000" flipH="1">
            <a:off x="2767855" y="1659969"/>
            <a:ext cx="380717" cy="2684518"/>
          </a:xfrm>
          <a:prstGeom prst="bentConnector2">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8" name="Connecteur : en angle 87">
            <a:extLst>
              <a:ext uri="{FF2B5EF4-FFF2-40B4-BE49-F238E27FC236}">
                <a16:creationId xmlns:a16="http://schemas.microsoft.com/office/drawing/2014/main" id="{F5609C7A-1821-6920-D504-5B0E1A9E7FD5}"/>
              </a:ext>
            </a:extLst>
          </p:cNvPr>
          <p:cNvCxnSpPr>
            <a:cxnSpLocks/>
            <a:endCxn id="55" idx="1"/>
          </p:cNvCxnSpPr>
          <p:nvPr/>
        </p:nvCxnSpPr>
        <p:spPr>
          <a:xfrm rot="16200000" flipH="1">
            <a:off x="2688017" y="3164006"/>
            <a:ext cx="825828" cy="328032"/>
          </a:xfrm>
          <a:prstGeom prst="bentConnector2">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1" name="Rectangle : coins arrondis 100">
            <a:extLst>
              <a:ext uri="{FF2B5EF4-FFF2-40B4-BE49-F238E27FC236}">
                <a16:creationId xmlns:a16="http://schemas.microsoft.com/office/drawing/2014/main" id="{1666B8DA-2769-747C-0411-E631C2F1FD92}"/>
              </a:ext>
            </a:extLst>
          </p:cNvPr>
          <p:cNvSpPr/>
          <p:nvPr/>
        </p:nvSpPr>
        <p:spPr>
          <a:xfrm>
            <a:off x="3508215" y="3135007"/>
            <a:ext cx="369216" cy="292258"/>
          </a:xfrm>
          <a:prstGeom prst="roundRect">
            <a:avLst/>
          </a:prstGeom>
          <a:solidFill>
            <a:schemeClr val="bg1"/>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600" i="1" dirty="0">
                <a:solidFill>
                  <a:prstClr val="black"/>
                </a:solidFill>
                <a:latin typeface="Trebuchet MS" panose="020B0603020202020204"/>
              </a:rPr>
              <a:t>API lot 2</a:t>
            </a:r>
          </a:p>
        </p:txBody>
      </p:sp>
      <p:sp>
        <p:nvSpPr>
          <p:cNvPr id="102" name="Rectangle : coins arrondis 101">
            <a:extLst>
              <a:ext uri="{FF2B5EF4-FFF2-40B4-BE49-F238E27FC236}">
                <a16:creationId xmlns:a16="http://schemas.microsoft.com/office/drawing/2014/main" id="{880649AD-09EF-2BE8-FCD4-290973F95E84}"/>
              </a:ext>
            </a:extLst>
          </p:cNvPr>
          <p:cNvSpPr/>
          <p:nvPr/>
        </p:nvSpPr>
        <p:spPr>
          <a:xfrm>
            <a:off x="3890573" y="3133697"/>
            <a:ext cx="531962" cy="288101"/>
          </a:xfrm>
          <a:prstGeom prst="roundRect">
            <a:avLst/>
          </a:prstGeom>
          <a:solidFill>
            <a:schemeClr val="bg1"/>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fr-FR" sz="600" i="1" dirty="0">
                <a:solidFill>
                  <a:prstClr val="black"/>
                </a:solidFill>
                <a:latin typeface="Trebuchet MS" panose="020B0603020202020204"/>
              </a:rPr>
              <a:t>API Soap en REST</a:t>
            </a:r>
          </a:p>
        </p:txBody>
      </p:sp>
      <p:sp>
        <p:nvSpPr>
          <p:cNvPr id="98" name="Rectangle : coins arrondis 97">
            <a:extLst>
              <a:ext uri="{FF2B5EF4-FFF2-40B4-BE49-F238E27FC236}">
                <a16:creationId xmlns:a16="http://schemas.microsoft.com/office/drawing/2014/main" id="{28F1662A-B488-34BF-1311-9959A5E9832B}"/>
              </a:ext>
            </a:extLst>
          </p:cNvPr>
          <p:cNvSpPr/>
          <p:nvPr/>
        </p:nvSpPr>
        <p:spPr>
          <a:xfrm>
            <a:off x="3506563" y="2909021"/>
            <a:ext cx="1162394" cy="201666"/>
          </a:xfrm>
          <a:prstGeom prst="roundRect">
            <a:avLst/>
          </a:prstGeom>
          <a:solidFill>
            <a:schemeClr val="bg1"/>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525" i="1" dirty="0">
                <a:solidFill>
                  <a:prstClr val="black"/>
                </a:solidFill>
                <a:latin typeface="Trebuchet MS" panose="020B0603020202020204"/>
              </a:rPr>
              <a:t>Déploiement module de recherche et OCR</a:t>
            </a:r>
          </a:p>
        </p:txBody>
      </p:sp>
      <p:sp>
        <p:nvSpPr>
          <p:cNvPr id="91" name="Rectangle : coins arrondis 90">
            <a:extLst>
              <a:ext uri="{FF2B5EF4-FFF2-40B4-BE49-F238E27FC236}">
                <a16:creationId xmlns:a16="http://schemas.microsoft.com/office/drawing/2014/main" id="{35FE5FDA-81BA-472D-C41A-5EF126EF2680}"/>
              </a:ext>
            </a:extLst>
          </p:cNvPr>
          <p:cNvSpPr/>
          <p:nvPr/>
        </p:nvSpPr>
        <p:spPr>
          <a:xfrm>
            <a:off x="1262074" y="1252811"/>
            <a:ext cx="1618351" cy="109784"/>
          </a:xfrm>
          <a:prstGeom prst="roundRect">
            <a:avLst/>
          </a:prstGeom>
          <a:solidFill>
            <a:schemeClr val="accent1">
              <a:lumMod val="20000"/>
              <a:lumOff val="80000"/>
            </a:schemeClr>
          </a:solidFill>
          <a:ln w="6350">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525" dirty="0" err="1">
                <a:solidFill>
                  <a:srgbClr val="0070C0"/>
                </a:solidFill>
                <a:latin typeface="Trebuchet MS" panose="020B0603020202020204"/>
              </a:rPr>
              <a:t>Cerfa</a:t>
            </a:r>
            <a:r>
              <a:rPr lang="fr-FR" sz="525" dirty="0">
                <a:solidFill>
                  <a:srgbClr val="0070C0"/>
                </a:solidFill>
                <a:latin typeface="Trebuchet MS" panose="020B0603020202020204"/>
              </a:rPr>
              <a:t> V5</a:t>
            </a:r>
          </a:p>
        </p:txBody>
      </p:sp>
      <p:sp>
        <p:nvSpPr>
          <p:cNvPr id="25" name="Rectangle 24">
            <a:extLst>
              <a:ext uri="{FF2B5EF4-FFF2-40B4-BE49-F238E27FC236}">
                <a16:creationId xmlns:a16="http://schemas.microsoft.com/office/drawing/2014/main" id="{E9919015-B693-D5A7-930B-2EFD72DB73D3}"/>
              </a:ext>
            </a:extLst>
          </p:cNvPr>
          <p:cNvSpPr/>
          <p:nvPr/>
        </p:nvSpPr>
        <p:spPr>
          <a:xfrm>
            <a:off x="2667493" y="1256643"/>
            <a:ext cx="567782" cy="18475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lstStyle/>
          <a:p>
            <a:pPr algn="ctr" defTabSz="685800"/>
            <a:r>
              <a:rPr lang="fr-FR" sz="450" dirty="0">
                <a:solidFill>
                  <a:prstClr val="white"/>
                </a:solidFill>
                <a:latin typeface="Trebuchet MS" panose="020B0603020202020204"/>
              </a:rPr>
              <a:t>Réversibilités TMA/Support N2</a:t>
            </a:r>
          </a:p>
        </p:txBody>
      </p:sp>
    </p:spTree>
    <p:extLst>
      <p:ext uri="{BB962C8B-B14F-4D97-AF65-F5344CB8AC3E}">
        <p14:creationId xmlns:p14="http://schemas.microsoft.com/office/powerpoint/2010/main" val="41855013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 coins arrondis 6">
            <a:extLst>
              <a:ext uri="{FF2B5EF4-FFF2-40B4-BE49-F238E27FC236}">
                <a16:creationId xmlns:a16="http://schemas.microsoft.com/office/drawing/2014/main" id="{06F5BFD5-0F89-BACF-43AF-6855B055DDC1}"/>
              </a:ext>
            </a:extLst>
          </p:cNvPr>
          <p:cNvSpPr/>
          <p:nvPr/>
        </p:nvSpPr>
        <p:spPr>
          <a:xfrm>
            <a:off x="576308" y="1721080"/>
            <a:ext cx="2904312" cy="1506190"/>
          </a:xfrm>
          <a:prstGeom prst="roundRect">
            <a:avLst/>
          </a:prstGeom>
          <a:noFill/>
          <a:ln>
            <a:solidFill>
              <a:srgbClr val="FFAF10"/>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t"/>
          <a:lstStyle/>
          <a:p>
            <a:pPr algn="ctr" defTabSz="685800"/>
            <a:endParaRPr lang="fr-FR" sz="1350" b="1" dirty="0">
              <a:solidFill>
                <a:prstClr val="black"/>
              </a:solidFill>
              <a:latin typeface="Trebuchet MS" panose="020B0603020202020204"/>
            </a:endParaRPr>
          </a:p>
          <a:p>
            <a:pPr marL="171450" indent="-171450" algn="just" defTabSz="685800">
              <a:buFontTx/>
              <a:buChar char="-"/>
            </a:pPr>
            <a:r>
              <a:rPr lang="fr-FR" sz="1050" dirty="0">
                <a:solidFill>
                  <a:prstClr val="black"/>
                </a:solidFill>
                <a:latin typeface="Trebuchet MS" panose="020B0603020202020204"/>
              </a:rPr>
              <a:t>Mise en production de la grille de cotation sans mise en visibilité immédiate des demandeurs</a:t>
            </a:r>
          </a:p>
          <a:p>
            <a:pPr marL="171450" indent="-171450" algn="just" defTabSz="685800">
              <a:buFontTx/>
              <a:buChar char="-"/>
            </a:pPr>
            <a:r>
              <a:rPr lang="fr-FR" sz="1050" dirty="0">
                <a:solidFill>
                  <a:prstClr val="black"/>
                </a:solidFill>
                <a:latin typeface="Trebuchet MS" panose="020B0603020202020204"/>
              </a:rPr>
              <a:t>Informations sur le détail du calcul de la cotation pour les professionnels</a:t>
            </a:r>
          </a:p>
          <a:p>
            <a:pPr marL="171450" indent="-171450" algn="just" defTabSz="685800">
              <a:buFontTx/>
              <a:buChar char="-"/>
            </a:pPr>
            <a:r>
              <a:rPr lang="fr-FR" sz="1050" dirty="0">
                <a:solidFill>
                  <a:prstClr val="black"/>
                </a:solidFill>
                <a:latin typeface="Trebuchet MS" panose="020B0603020202020204"/>
              </a:rPr>
              <a:t>Informations sur le détail du calcul de la cotation pour les demandeurs</a:t>
            </a:r>
          </a:p>
        </p:txBody>
      </p:sp>
      <p:sp>
        <p:nvSpPr>
          <p:cNvPr id="6" name="Rectangle : coins arrondis 5">
            <a:extLst>
              <a:ext uri="{FF2B5EF4-FFF2-40B4-BE49-F238E27FC236}">
                <a16:creationId xmlns:a16="http://schemas.microsoft.com/office/drawing/2014/main" id="{E2CF4A49-3681-D526-3EE5-0EE31B71FCC0}"/>
              </a:ext>
            </a:extLst>
          </p:cNvPr>
          <p:cNvSpPr/>
          <p:nvPr/>
        </p:nvSpPr>
        <p:spPr>
          <a:xfrm>
            <a:off x="837565" y="1541995"/>
            <a:ext cx="2643056" cy="502920"/>
          </a:xfrm>
          <a:prstGeom prst="roundRect">
            <a:avLst/>
          </a:prstGeom>
          <a:solidFill>
            <a:srgbClr val="293D7C"/>
          </a:solidFill>
          <a:ln w="28575">
            <a:solidFill>
              <a:srgbClr val="FFAF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1200" b="1" dirty="0">
                <a:solidFill>
                  <a:prstClr val="white"/>
                </a:solidFill>
                <a:latin typeface="Trebuchet MS" panose="020B0603020202020204"/>
              </a:rPr>
              <a:t>Cotation</a:t>
            </a:r>
          </a:p>
        </p:txBody>
      </p:sp>
      <p:sp>
        <p:nvSpPr>
          <p:cNvPr id="2" name="Titre 1">
            <a:extLst>
              <a:ext uri="{FF2B5EF4-FFF2-40B4-BE49-F238E27FC236}">
                <a16:creationId xmlns:a16="http://schemas.microsoft.com/office/drawing/2014/main" id="{47DD95AD-E7D9-E76C-B485-E6A6775A9A0C}"/>
              </a:ext>
            </a:extLst>
          </p:cNvPr>
          <p:cNvSpPr>
            <a:spLocks noGrp="1"/>
          </p:cNvSpPr>
          <p:nvPr>
            <p:ph type="title"/>
          </p:nvPr>
        </p:nvSpPr>
        <p:spPr>
          <a:xfrm>
            <a:off x="493697" y="300903"/>
            <a:ext cx="6447501" cy="778990"/>
          </a:xfrm>
        </p:spPr>
        <p:txBody>
          <a:bodyPr>
            <a:normAutofit fontScale="90000"/>
          </a:bodyPr>
          <a:lstStyle/>
          <a:p>
            <a:r>
              <a:rPr lang="fr-FR" dirty="0"/>
              <a:t>Projets /évolutions en lien avec les évolutions règlementaires</a:t>
            </a:r>
          </a:p>
        </p:txBody>
      </p:sp>
      <p:sp>
        <p:nvSpPr>
          <p:cNvPr id="4" name="Espace réservé du numéro de diapositive 3">
            <a:extLst>
              <a:ext uri="{FF2B5EF4-FFF2-40B4-BE49-F238E27FC236}">
                <a16:creationId xmlns:a16="http://schemas.microsoft.com/office/drawing/2014/main" id="{E0A101D2-E1E3-C9DD-AC13-E5BEA03104F5}"/>
              </a:ext>
            </a:extLst>
          </p:cNvPr>
          <p:cNvSpPr>
            <a:spLocks noGrp="1"/>
          </p:cNvSpPr>
          <p:nvPr>
            <p:ph type="sldNum" sz="quarter" idx="12"/>
          </p:nvPr>
        </p:nvSpPr>
        <p:spPr>
          <a:xfrm>
            <a:off x="6442998" y="4695328"/>
            <a:ext cx="512504" cy="273844"/>
          </a:xfrm>
        </p:spPr>
        <p:txBody>
          <a:bodyPr/>
          <a:lstStyle/>
          <a:p>
            <a:pPr defTabSz="685800"/>
            <a:fld id="{B5C57444-D562-4BD2-923C-B47D5B46803B}" type="slidenum">
              <a:rPr lang="fr-FR">
                <a:solidFill>
                  <a:srgbClr val="4E67C8"/>
                </a:solidFill>
                <a:latin typeface="Trebuchet MS" panose="020B0603020202020204"/>
              </a:rPr>
              <a:pPr defTabSz="685800"/>
              <a:t>26</a:t>
            </a:fld>
            <a:endParaRPr lang="fr-FR">
              <a:solidFill>
                <a:srgbClr val="4E67C8"/>
              </a:solidFill>
              <a:latin typeface="Trebuchet MS" panose="020B0603020202020204"/>
            </a:endParaRPr>
          </a:p>
        </p:txBody>
      </p:sp>
      <p:sp>
        <p:nvSpPr>
          <p:cNvPr id="10" name="Rectangle : coins arrondis 9">
            <a:extLst>
              <a:ext uri="{FF2B5EF4-FFF2-40B4-BE49-F238E27FC236}">
                <a16:creationId xmlns:a16="http://schemas.microsoft.com/office/drawing/2014/main" id="{63A6F48C-0F99-0742-286A-A09DAA59387C}"/>
              </a:ext>
            </a:extLst>
          </p:cNvPr>
          <p:cNvSpPr/>
          <p:nvPr/>
        </p:nvSpPr>
        <p:spPr>
          <a:xfrm>
            <a:off x="3895661" y="1721080"/>
            <a:ext cx="2904312" cy="1506190"/>
          </a:xfrm>
          <a:prstGeom prst="roundRect">
            <a:avLst/>
          </a:prstGeom>
          <a:noFill/>
          <a:ln>
            <a:solidFill>
              <a:srgbClr val="FFAF10"/>
            </a:solidFill>
          </a:ln>
        </p:spPr>
        <p:style>
          <a:lnRef idx="2">
            <a:schemeClr val="accent1">
              <a:shade val="50000"/>
            </a:schemeClr>
          </a:lnRef>
          <a:fillRef idx="1">
            <a:schemeClr val="accent1"/>
          </a:fillRef>
          <a:effectRef idx="0">
            <a:schemeClr val="accent1"/>
          </a:effectRef>
          <a:fontRef idx="minor">
            <a:schemeClr val="lt1"/>
          </a:fontRef>
        </p:style>
        <p:txBody>
          <a:bodyPr lIns="27000" tIns="34290" rIns="27000" bIns="34290" rtlCol="0" anchor="t"/>
          <a:lstStyle/>
          <a:p>
            <a:pPr algn="ctr" defTabSz="685800"/>
            <a:endParaRPr lang="fr-FR" sz="1350" b="1" dirty="0">
              <a:solidFill>
                <a:prstClr val="black"/>
              </a:solidFill>
              <a:latin typeface="Trebuchet MS" panose="020B0603020202020204"/>
            </a:endParaRPr>
          </a:p>
          <a:p>
            <a:pPr algn="ctr" defTabSz="685800"/>
            <a:endParaRPr lang="fr-FR" sz="1350" dirty="0">
              <a:solidFill>
                <a:prstClr val="black"/>
              </a:solidFill>
              <a:latin typeface="Trebuchet MS" panose="020B0603020202020204"/>
            </a:endParaRPr>
          </a:p>
          <a:p>
            <a:pPr algn="ctr" defTabSz="685800"/>
            <a:r>
              <a:rPr lang="fr-FR" sz="1050" dirty="0">
                <a:solidFill>
                  <a:prstClr val="black"/>
                </a:solidFill>
                <a:latin typeface="Trebuchet MS" panose="020B0603020202020204"/>
              </a:rPr>
              <a:t>Adaptation du Portail Grand Public (PGP) et de la </a:t>
            </a:r>
            <a:r>
              <a:rPr lang="fr-FR" sz="1050" dirty="0" err="1">
                <a:solidFill>
                  <a:prstClr val="black"/>
                </a:solidFill>
                <a:latin typeface="Trebuchet MS" panose="020B0603020202020204"/>
              </a:rPr>
              <a:t>webapp</a:t>
            </a:r>
            <a:r>
              <a:rPr lang="fr-FR" sz="1050" dirty="0">
                <a:solidFill>
                  <a:prstClr val="black"/>
                </a:solidFill>
                <a:latin typeface="Trebuchet MS" panose="020B0603020202020204"/>
              </a:rPr>
              <a:t> SNE au </a:t>
            </a:r>
            <a:r>
              <a:rPr lang="fr-FR" sz="1050" dirty="0" err="1">
                <a:solidFill>
                  <a:prstClr val="black"/>
                </a:solidFill>
                <a:latin typeface="Trebuchet MS" panose="020B0603020202020204"/>
              </a:rPr>
              <a:t>Cerfa</a:t>
            </a:r>
            <a:r>
              <a:rPr lang="fr-FR" sz="1050" dirty="0">
                <a:solidFill>
                  <a:prstClr val="black"/>
                </a:solidFill>
                <a:latin typeface="Trebuchet MS" panose="020B0603020202020204"/>
              </a:rPr>
              <a:t> V5 (intégration des publics ASE, travailleurs essentiels et sapeurs-pompiers volontaires + autres évolutions plus mineures du formulaire)</a:t>
            </a:r>
          </a:p>
        </p:txBody>
      </p:sp>
      <p:sp>
        <p:nvSpPr>
          <p:cNvPr id="11" name="Rectangle : coins arrondis 10">
            <a:extLst>
              <a:ext uri="{FF2B5EF4-FFF2-40B4-BE49-F238E27FC236}">
                <a16:creationId xmlns:a16="http://schemas.microsoft.com/office/drawing/2014/main" id="{914E5139-4CF4-5831-0948-7F1BAF7B0325}"/>
              </a:ext>
            </a:extLst>
          </p:cNvPr>
          <p:cNvSpPr/>
          <p:nvPr/>
        </p:nvSpPr>
        <p:spPr>
          <a:xfrm>
            <a:off x="4156918" y="1541995"/>
            <a:ext cx="2643056" cy="502920"/>
          </a:xfrm>
          <a:prstGeom prst="roundRect">
            <a:avLst/>
          </a:prstGeom>
          <a:solidFill>
            <a:srgbClr val="293D7C"/>
          </a:solidFill>
          <a:ln w="28575">
            <a:solidFill>
              <a:srgbClr val="FFAF10"/>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r>
              <a:rPr lang="fr-FR" sz="1200" b="1" dirty="0">
                <a:solidFill>
                  <a:prstClr val="white"/>
                </a:solidFill>
                <a:latin typeface="Trebuchet MS" panose="020B0603020202020204"/>
              </a:rPr>
              <a:t>CERFA V5</a:t>
            </a:r>
          </a:p>
        </p:txBody>
      </p:sp>
      <p:grpSp>
        <p:nvGrpSpPr>
          <p:cNvPr id="3" name="Groupe 2">
            <a:extLst>
              <a:ext uri="{FF2B5EF4-FFF2-40B4-BE49-F238E27FC236}">
                <a16:creationId xmlns:a16="http://schemas.microsoft.com/office/drawing/2014/main" id="{9982C7C2-1474-BD21-655F-EF870F8AF79A}"/>
              </a:ext>
            </a:extLst>
          </p:cNvPr>
          <p:cNvGrpSpPr/>
          <p:nvPr/>
        </p:nvGrpSpPr>
        <p:grpSpPr>
          <a:xfrm>
            <a:off x="2123083" y="3406355"/>
            <a:ext cx="3188728" cy="1628693"/>
            <a:chOff x="3626195" y="3404390"/>
            <a:chExt cx="3188728" cy="1628693"/>
          </a:xfrm>
        </p:grpSpPr>
        <p:pic>
          <p:nvPicPr>
            <p:cNvPr id="1026" name="Picture 2" descr="Ux ">
              <a:extLst>
                <a:ext uri="{FF2B5EF4-FFF2-40B4-BE49-F238E27FC236}">
                  <a16:creationId xmlns:a16="http://schemas.microsoft.com/office/drawing/2014/main" id="{A7AE3AF9-0F2F-5916-95BF-FE67291015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6195" y="3404390"/>
              <a:ext cx="568827" cy="62100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 coins arrondis 15">
              <a:extLst>
                <a:ext uri="{FF2B5EF4-FFF2-40B4-BE49-F238E27FC236}">
                  <a16:creationId xmlns:a16="http://schemas.microsoft.com/office/drawing/2014/main" id="{36C829ED-836E-F1AA-9A29-E49EF740839E}"/>
                </a:ext>
              </a:extLst>
            </p:cNvPr>
            <p:cNvSpPr/>
            <p:nvPr/>
          </p:nvSpPr>
          <p:spPr>
            <a:xfrm>
              <a:off x="3910610" y="3660489"/>
              <a:ext cx="2904312" cy="1372594"/>
            </a:xfrm>
            <a:prstGeom prst="roundRect">
              <a:avLst/>
            </a:prstGeom>
            <a:noFill/>
            <a:ln>
              <a:solidFill>
                <a:srgbClr val="FFAF10"/>
              </a:solidFill>
            </a:ln>
          </p:spPr>
          <p:style>
            <a:lnRef idx="2">
              <a:schemeClr val="accent1">
                <a:shade val="50000"/>
              </a:schemeClr>
            </a:lnRef>
            <a:fillRef idx="1">
              <a:schemeClr val="accent1"/>
            </a:fillRef>
            <a:effectRef idx="0">
              <a:schemeClr val="accent1"/>
            </a:effectRef>
            <a:fontRef idx="minor">
              <a:schemeClr val="lt1"/>
            </a:fontRef>
          </p:style>
          <p:txBody>
            <a:bodyPr lIns="27000" rIns="27000" rtlCol="0" anchor="t"/>
            <a:lstStyle/>
            <a:p>
              <a:pPr algn="ctr" defTabSz="685800"/>
              <a:endParaRPr lang="fr-FR" sz="1350" b="1" dirty="0">
                <a:solidFill>
                  <a:prstClr val="black"/>
                </a:solidFill>
                <a:latin typeface="Trebuchet MS" panose="020B0603020202020204"/>
              </a:endParaRPr>
            </a:p>
            <a:p>
              <a:pPr algn="ctr" defTabSz="685800"/>
              <a:endParaRPr lang="fr-FR" sz="1200" dirty="0">
                <a:solidFill>
                  <a:prstClr val="black"/>
                </a:solidFill>
                <a:latin typeface="Trebuchet MS" panose="020B0603020202020204"/>
              </a:endParaRPr>
            </a:p>
            <a:p>
              <a:pPr algn="just" defTabSz="685800"/>
              <a:r>
                <a:rPr lang="fr-FR" sz="1050" dirty="0">
                  <a:solidFill>
                    <a:prstClr val="black"/>
                  </a:solidFill>
                  <a:latin typeface="Trebuchet MS" panose="020B0603020202020204"/>
                </a:rPr>
                <a:t>Constitution d’un groupe de travail composé de représentants de la DHUP, l’</a:t>
              </a:r>
              <a:r>
                <a:rPr lang="fr-FR" sz="1050" dirty="0" err="1">
                  <a:solidFill>
                    <a:prstClr val="black"/>
                  </a:solidFill>
                  <a:latin typeface="Trebuchet MS" panose="020B0603020202020204"/>
                </a:rPr>
                <a:t>Ush</a:t>
              </a:r>
              <a:r>
                <a:rPr lang="fr-FR" sz="1050" dirty="0">
                  <a:solidFill>
                    <a:prstClr val="black"/>
                  </a:solidFill>
                  <a:latin typeface="Trebuchet MS" panose="020B0603020202020204"/>
                </a:rPr>
                <a:t>, les ARHLM et services déconcentrés de l’Etat, bailleurs sociaux, GIP SNE</a:t>
              </a:r>
            </a:p>
          </p:txBody>
        </p:sp>
        <p:sp>
          <p:nvSpPr>
            <p:cNvPr id="17" name="Rectangle : coins arrondis 16">
              <a:extLst>
                <a:ext uri="{FF2B5EF4-FFF2-40B4-BE49-F238E27FC236}">
                  <a16:creationId xmlns:a16="http://schemas.microsoft.com/office/drawing/2014/main" id="{436CEE3B-DEC6-92B6-0CDA-50FDE503AD3F}"/>
                </a:ext>
              </a:extLst>
            </p:cNvPr>
            <p:cNvSpPr/>
            <p:nvPr/>
          </p:nvSpPr>
          <p:spPr>
            <a:xfrm>
              <a:off x="4171867" y="3404390"/>
              <a:ext cx="2643056" cy="502920"/>
            </a:xfrm>
            <a:prstGeom prst="roundRect">
              <a:avLst/>
            </a:prstGeom>
            <a:solidFill>
              <a:srgbClr val="293D7C"/>
            </a:solidFill>
            <a:ln w="28575">
              <a:solidFill>
                <a:srgbClr val="FFAF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r-FR" sz="1200" b="1" dirty="0">
                  <a:solidFill>
                    <a:prstClr val="white"/>
                  </a:solidFill>
                  <a:latin typeface="Trebuchet MS" panose="020B0603020202020204"/>
                </a:rPr>
                <a:t>Expérimentation 3DS</a:t>
              </a:r>
            </a:p>
          </p:txBody>
        </p:sp>
      </p:grpSp>
      <p:pic>
        <p:nvPicPr>
          <p:cNvPr id="1030" name="Picture 6" descr="timbre ">
            <a:extLst>
              <a:ext uri="{FF2B5EF4-FFF2-40B4-BE49-F238E27FC236}">
                <a16:creationId xmlns:a16="http://schemas.microsoft.com/office/drawing/2014/main" id="{D4377980-6C16-F128-9A53-4B371B89712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4099" y="1453890"/>
            <a:ext cx="568827" cy="6210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esquisser">
            <a:extLst>
              <a:ext uri="{FF2B5EF4-FFF2-40B4-BE49-F238E27FC236}">
                <a16:creationId xmlns:a16="http://schemas.microsoft.com/office/drawing/2014/main" id="{A7E4748D-7D30-50B5-9D83-95250999B21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080" y="1541995"/>
            <a:ext cx="568827" cy="62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36766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scene3d>
              <a:camera prst="orthographicFront"/>
              <a:lightRig rig="soft" dir="t">
                <a:rot lat="0" lon="0" rev="15600000"/>
              </a:lightRig>
            </a:scene3d>
            <a:sp3d extrusionH="57150" prstMaterial="softEdge">
              <a:bevelT w="25400" h="38100"/>
            </a:sp3d>
          </a:bodyPr>
          <a:lstStyle/>
          <a:p>
            <a:pPr algn="ctr"/>
            <a:r>
              <a:rPr lang="fr-FR" dirty="0" smtClean="0">
                <a:ln/>
                <a:solidFill>
                  <a:schemeClr val="accent4"/>
                </a:solidFill>
              </a:rPr>
              <a:t>Avez-vous des questions ?</a:t>
            </a:r>
            <a:endParaRPr lang="fr-FR" dirty="0">
              <a:ln/>
              <a:solidFill>
                <a:schemeClr val="accent4"/>
              </a:solidFill>
            </a:endParaRPr>
          </a:p>
        </p:txBody>
      </p:sp>
      <p:sp>
        <p:nvSpPr>
          <p:cNvPr id="3" name="Espace réservé de la date 2"/>
          <p:cNvSpPr>
            <a:spLocks noGrp="1"/>
          </p:cNvSpPr>
          <p:nvPr>
            <p:ph type="dt" sz="half" idx="10"/>
          </p:nvPr>
        </p:nvSpPr>
        <p:spPr/>
        <p:txBody>
          <a:bodyPr/>
          <a:lstStyle/>
          <a:p>
            <a:pPr algn="r"/>
            <a:r>
              <a:rPr lang="fr-FR" cap="all" dirty="0"/>
              <a:t>27/01/2023</a:t>
            </a:r>
          </a:p>
        </p:txBody>
      </p:sp>
      <p:sp>
        <p:nvSpPr>
          <p:cNvPr id="4" name="Espace réservé du pied de page 3"/>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du logement social et du suivi du DALO</a:t>
            </a: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27</a:t>
            </a:fld>
            <a:endParaRPr lang="fr-FR" dirty="0"/>
          </a:p>
        </p:txBody>
      </p:sp>
      <p:pic>
        <p:nvPicPr>
          <p:cNvPr id="8" name="Espace réservé du contenu 7"/>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1433785" y="1836738"/>
            <a:ext cx="6276431" cy="2573337"/>
          </a:xfrm>
        </p:spPr>
      </p:pic>
      <p:sp>
        <p:nvSpPr>
          <p:cNvPr id="7" name="Espace réservé du texte 6"/>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11587487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4"/>
          </p:nvPr>
        </p:nvSpPr>
        <p:spPr/>
        <p:txBody>
          <a:bodyPr/>
          <a:lstStyle/>
          <a:p>
            <a:pPr algn="ctr"/>
            <a:r>
              <a:rPr lang="fr-FR" sz="4400" dirty="0"/>
              <a:t>MERCI DE </a:t>
            </a:r>
          </a:p>
          <a:p>
            <a:pPr algn="ctr"/>
            <a:r>
              <a:rPr lang="fr-FR" sz="4400" dirty="0"/>
              <a:t>VOTRE ATTENTION</a:t>
            </a:r>
          </a:p>
        </p:txBody>
      </p:sp>
      <p:sp>
        <p:nvSpPr>
          <p:cNvPr id="10" name="Espace réservé de la date 9"/>
          <p:cNvSpPr>
            <a:spLocks noGrp="1"/>
          </p:cNvSpPr>
          <p:nvPr>
            <p:ph type="dt" sz="half" idx="10"/>
          </p:nvPr>
        </p:nvSpPr>
        <p:spPr/>
        <p:txBody>
          <a:bodyPr/>
          <a:lstStyle/>
          <a:p>
            <a:pPr algn="r"/>
            <a:r>
              <a:rPr lang="fr-FR" cap="all" dirty="0"/>
              <a:t>27/01/2023</a:t>
            </a:r>
          </a:p>
        </p:txBody>
      </p:sp>
      <p:sp>
        <p:nvSpPr>
          <p:cNvPr id="11" name="Espace réservé du pied de page 10"/>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du logement social et du suivi du DALO</a:t>
            </a:r>
          </a:p>
        </p:txBody>
      </p:sp>
      <p:sp>
        <p:nvSpPr>
          <p:cNvPr id="12" name="Espace réservé du numéro de diapositive 11"/>
          <p:cNvSpPr>
            <a:spLocks noGrp="1"/>
          </p:cNvSpPr>
          <p:nvPr>
            <p:ph type="sldNum" sz="quarter" idx="12"/>
          </p:nvPr>
        </p:nvSpPr>
        <p:spPr/>
        <p:txBody>
          <a:bodyPr/>
          <a:lstStyle/>
          <a:p>
            <a:fld id="{733122C9-A0B9-462F-8757-0847AD287B63}" type="slidenum">
              <a:rPr lang="fr-FR" smtClean="0"/>
              <a:pPr/>
              <a:t>28</a:t>
            </a:fld>
            <a:endParaRPr lang="fr-FR" dirty="0"/>
          </a:p>
        </p:txBody>
      </p:sp>
      <p:sp>
        <p:nvSpPr>
          <p:cNvPr id="4" name="Espace réservé du texte 3"/>
          <p:cNvSpPr>
            <a:spLocks noGrp="1"/>
          </p:cNvSpPr>
          <p:nvPr>
            <p:ph type="body" sz="quarter" idx="13"/>
          </p:nvPr>
        </p:nvSpPr>
        <p:spPr/>
        <p:txBody>
          <a:bodyPr/>
          <a:lstStyle/>
          <a:p>
            <a:endParaRPr lang="fr-FR" dirty="0"/>
          </a:p>
        </p:txBody>
      </p:sp>
    </p:spTree>
    <p:extLst>
      <p:ext uri="{BB962C8B-B14F-4D97-AF65-F5344CB8AC3E}">
        <p14:creationId xmlns:p14="http://schemas.microsoft.com/office/powerpoint/2010/main" val="37688554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texte 5"/>
          <p:cNvSpPr>
            <a:spLocks noGrp="1"/>
          </p:cNvSpPr>
          <p:nvPr>
            <p:ph type="body" sz="quarter" idx="13"/>
          </p:nvPr>
        </p:nvSpPr>
        <p:spPr>
          <a:xfrm>
            <a:off x="338172" y="1275606"/>
            <a:ext cx="8424000" cy="3507894"/>
          </a:xfrm>
          <a:ln>
            <a:noFill/>
          </a:ln>
        </p:spPr>
        <p:style>
          <a:lnRef idx="2">
            <a:schemeClr val="accent2"/>
          </a:lnRef>
          <a:fillRef idx="1">
            <a:schemeClr val="lt1"/>
          </a:fillRef>
          <a:effectRef idx="0">
            <a:schemeClr val="accent2"/>
          </a:effectRef>
          <a:fontRef idx="minor">
            <a:schemeClr val="dk1"/>
          </a:fontRef>
        </p:style>
        <p:txBody>
          <a:bodyPr>
            <a:scene3d>
              <a:camera prst="orthographicFront"/>
              <a:lightRig rig="soft" dir="t">
                <a:rot lat="0" lon="0" rev="15600000"/>
              </a:lightRig>
            </a:scene3d>
            <a:sp3d extrusionH="57150" prstMaterial="softEdge">
              <a:bevelT w="25400" h="38100"/>
            </a:sp3d>
          </a:bodyPr>
          <a:lstStyle/>
          <a:p>
            <a:pPr algn="ctr"/>
            <a:r>
              <a:rPr lang="fr-FR" cap="none" dirty="0">
                <a:ln/>
                <a:solidFill>
                  <a:schemeClr val="accent4"/>
                </a:solidFill>
              </a:rPr>
              <a:t>Consignes</a:t>
            </a:r>
          </a:p>
          <a:p>
            <a:pPr algn="ctr"/>
            <a:endParaRPr lang="fr-FR" sz="1200" cap="none" dirty="0">
              <a:ln/>
              <a:solidFill>
                <a:schemeClr val="accent4"/>
              </a:solidFill>
            </a:endParaRPr>
          </a:p>
          <a:p>
            <a:pPr marL="342900" indent="-342900">
              <a:lnSpc>
                <a:spcPct val="150000"/>
              </a:lnSpc>
              <a:buFont typeface="Arial" panose="020B0604020202020204" pitchFamily="34" charset="0"/>
              <a:buChar char="•"/>
            </a:pPr>
            <a:r>
              <a:rPr lang="fr-FR" sz="2000" cap="none" dirty="0">
                <a:ln/>
                <a:solidFill>
                  <a:schemeClr val="accent4"/>
                </a:solidFill>
              </a:rPr>
              <a:t>Les webcams </a:t>
            </a:r>
            <a:r>
              <a:rPr lang="fr-FR" sz="2000" cap="none" dirty="0" smtClean="0">
                <a:ln/>
                <a:solidFill>
                  <a:schemeClr val="accent4"/>
                </a:solidFill>
              </a:rPr>
              <a:t>seront </a:t>
            </a:r>
            <a:r>
              <a:rPr lang="fr-FR" sz="2000" cap="none" dirty="0">
                <a:ln/>
                <a:solidFill>
                  <a:schemeClr val="accent4"/>
                </a:solidFill>
              </a:rPr>
              <a:t>coupées afin de faciliter le flux</a:t>
            </a:r>
            <a:r>
              <a:rPr lang="fr-FR" sz="2000" cap="none" dirty="0" smtClean="0">
                <a:ln/>
                <a:solidFill>
                  <a:schemeClr val="accent4"/>
                </a:solidFill>
              </a:rPr>
              <a:t>.</a:t>
            </a:r>
            <a:endParaRPr lang="fr-FR" sz="2000" cap="none" dirty="0">
              <a:ln/>
              <a:solidFill>
                <a:schemeClr val="accent4"/>
              </a:solidFill>
            </a:endParaRPr>
          </a:p>
          <a:p>
            <a:pPr marL="342900" indent="-342900">
              <a:lnSpc>
                <a:spcPct val="150000"/>
              </a:lnSpc>
              <a:buFont typeface="Arial" panose="020B0604020202020204" pitchFamily="34" charset="0"/>
              <a:buChar char="•"/>
            </a:pPr>
            <a:r>
              <a:rPr lang="fr-FR" sz="2000" cap="none" dirty="0">
                <a:ln/>
                <a:solidFill>
                  <a:schemeClr val="accent4"/>
                </a:solidFill>
              </a:rPr>
              <a:t>Le webinaire est </a:t>
            </a:r>
            <a:r>
              <a:rPr lang="fr-FR" sz="2000" cap="none" dirty="0" smtClean="0">
                <a:ln/>
                <a:solidFill>
                  <a:schemeClr val="accent4"/>
                </a:solidFill>
              </a:rPr>
              <a:t>enregistré et le </a:t>
            </a:r>
            <a:r>
              <a:rPr lang="fr-FR" sz="2000" cap="none" dirty="0">
                <a:ln/>
                <a:solidFill>
                  <a:schemeClr val="accent4"/>
                </a:solidFill>
              </a:rPr>
              <a:t>replay sera disponible sur le site </a:t>
            </a:r>
            <a:r>
              <a:rPr lang="fr-FR" sz="2000" cap="none" dirty="0" smtClean="0">
                <a:ln/>
                <a:solidFill>
                  <a:schemeClr val="accent4"/>
                </a:solidFill>
              </a:rPr>
              <a:t>extranet :</a:t>
            </a:r>
          </a:p>
          <a:p>
            <a:pPr algn="ctr">
              <a:lnSpc>
                <a:spcPct val="150000"/>
              </a:lnSpc>
            </a:pPr>
            <a:r>
              <a:rPr lang="fr-FR" sz="2000" cap="none" dirty="0">
                <a:ln/>
                <a:solidFill>
                  <a:schemeClr val="tx1"/>
                </a:solidFill>
                <a:hlinkClick r:id="rId2"/>
              </a:rPr>
              <a:t>http://extranet.reformedesattributions.logement.gouv.fr</a:t>
            </a:r>
            <a:r>
              <a:rPr lang="fr-FR" sz="2000" cap="none" dirty="0" smtClean="0">
                <a:ln/>
                <a:solidFill>
                  <a:schemeClr val="tx1"/>
                </a:solidFill>
                <a:hlinkClick r:id="rId2"/>
              </a:rPr>
              <a:t>/</a:t>
            </a:r>
            <a:endParaRPr lang="fr-FR" sz="2000" cap="none" dirty="0" smtClean="0">
              <a:ln/>
              <a:solidFill>
                <a:schemeClr val="tx1"/>
              </a:solidFill>
            </a:endParaRPr>
          </a:p>
          <a:p>
            <a:pPr marL="342900" indent="-342900">
              <a:lnSpc>
                <a:spcPct val="150000"/>
              </a:lnSpc>
              <a:buFont typeface="Arial" panose="020B0604020202020204" pitchFamily="34" charset="0"/>
              <a:buChar char="•"/>
            </a:pPr>
            <a:r>
              <a:rPr lang="fr-FR" sz="2000" cap="none" dirty="0" smtClean="0">
                <a:ln/>
                <a:solidFill>
                  <a:schemeClr val="accent4"/>
                </a:solidFill>
              </a:rPr>
              <a:t>Le support de présentation sera publié sur Hestia groupe PSL DREAL</a:t>
            </a:r>
            <a:endParaRPr lang="fr-FR" sz="2000" cap="none" dirty="0">
              <a:ln/>
              <a:solidFill>
                <a:schemeClr val="accent4"/>
              </a:solidFill>
            </a:endParaRPr>
          </a:p>
        </p:txBody>
      </p:sp>
      <p:sp>
        <p:nvSpPr>
          <p:cNvPr id="2" name="Titre 1"/>
          <p:cNvSpPr>
            <a:spLocks noGrp="1"/>
          </p:cNvSpPr>
          <p:nvPr>
            <p:ph type="title"/>
          </p:nvPr>
        </p:nvSpPr>
        <p:spPr/>
        <p:txBody>
          <a:bodyPr/>
          <a:lstStyle/>
          <a:p>
            <a:endParaRPr lang="fr-FR"/>
          </a:p>
        </p:txBody>
      </p:sp>
      <p:sp>
        <p:nvSpPr>
          <p:cNvPr id="3" name="Espace réservé de la date 2"/>
          <p:cNvSpPr>
            <a:spLocks noGrp="1"/>
          </p:cNvSpPr>
          <p:nvPr>
            <p:ph type="dt" sz="half" idx="10"/>
          </p:nvPr>
        </p:nvSpPr>
        <p:spPr/>
        <p:txBody>
          <a:bodyPr/>
          <a:lstStyle/>
          <a:p>
            <a:pPr algn="r"/>
            <a:r>
              <a:rPr lang="fr-FR" cap="all" dirty="0"/>
              <a:t>27/01/2023</a:t>
            </a:r>
          </a:p>
        </p:txBody>
      </p:sp>
      <p:sp>
        <p:nvSpPr>
          <p:cNvPr id="4" name="Espace réservé du pied de page 3"/>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de logement social et du suivi du DALO</a:t>
            </a:r>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3</a:t>
            </a:fld>
            <a:endParaRPr lang="fr-FR" dirty="0"/>
          </a:p>
        </p:txBody>
      </p:sp>
    </p:spTree>
    <p:extLst>
      <p:ext uri="{BB962C8B-B14F-4D97-AF65-F5344CB8AC3E}">
        <p14:creationId xmlns:p14="http://schemas.microsoft.com/office/powerpoint/2010/main" val="3432990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624" y="195486"/>
            <a:ext cx="7524367" cy="720000"/>
          </a:xfrm>
        </p:spPr>
        <p:txBody>
          <a:bodyPr/>
          <a:lstStyle/>
          <a:p>
            <a:pPr algn="ctr"/>
            <a:r>
              <a:rPr lang="fr-FR" dirty="0" smtClean="0"/>
              <a:t/>
            </a:r>
            <a:br>
              <a:rPr lang="fr-FR" dirty="0" smtClean="0"/>
            </a:br>
            <a:r>
              <a:rPr lang="fr-FR" dirty="0" smtClean="0"/>
              <a:t>Sommaire</a:t>
            </a:r>
            <a:endParaRPr lang="fr-FR" dirty="0"/>
          </a:p>
        </p:txBody>
      </p:sp>
      <p:sp>
        <p:nvSpPr>
          <p:cNvPr id="10" name="Espace réservé du texte 9"/>
          <p:cNvSpPr>
            <a:spLocks noGrp="1"/>
          </p:cNvSpPr>
          <p:nvPr>
            <p:ph type="body" sz="quarter" idx="13"/>
          </p:nvPr>
        </p:nvSpPr>
        <p:spPr>
          <a:xfrm>
            <a:off x="352945" y="1245929"/>
            <a:ext cx="2520000" cy="2222028"/>
          </a:xfrm>
        </p:spPr>
        <p:txBody>
          <a:bodyPr/>
          <a:lstStyle/>
          <a:p>
            <a:r>
              <a:rPr lang="fr-FR" dirty="0"/>
              <a:t>Actualités du bureau </a:t>
            </a:r>
          </a:p>
          <a:p>
            <a:pPr marL="0" indent="0" algn="just">
              <a:buNone/>
            </a:pPr>
            <a:r>
              <a:rPr lang="fr-FR" sz="1000" b="0" dirty="0"/>
              <a:t>Arrivée au 02/01/2023 de Mme Gwendoline </a:t>
            </a:r>
            <a:r>
              <a:rPr lang="fr-FR" sz="1000" b="0" dirty="0" err="1"/>
              <a:t>Poutonnet</a:t>
            </a:r>
            <a:r>
              <a:rPr lang="fr-FR" sz="1000" b="0" dirty="0"/>
              <a:t>, chargée de mission Droit Au Logement </a:t>
            </a:r>
            <a:endParaRPr lang="fr-FR" sz="1000" b="0" dirty="0" smtClean="0"/>
          </a:p>
          <a:p>
            <a:pPr marL="0" indent="0" algn="just">
              <a:buNone/>
            </a:pPr>
            <a:r>
              <a:rPr lang="fr-FR" sz="1000" b="0" dirty="0" smtClean="0"/>
              <a:t>Arrêté </a:t>
            </a:r>
            <a:r>
              <a:rPr lang="fr-FR" sz="1000" b="0" dirty="0"/>
              <a:t>relatif au suivi semestriel par le préfet de l'atteinte de l'objectif de 25% de </a:t>
            </a:r>
            <a:r>
              <a:rPr lang="fr-FR" sz="1000" b="0" dirty="0" smtClean="0"/>
              <a:t>ménages</a:t>
            </a:r>
          </a:p>
          <a:p>
            <a:pPr marL="0" indent="0" algn="just">
              <a:buNone/>
            </a:pPr>
            <a:r>
              <a:rPr lang="fr-FR" sz="1000" b="0" dirty="0" smtClean="0"/>
              <a:t>Notification </a:t>
            </a:r>
            <a:r>
              <a:rPr lang="fr-FR" sz="1000" b="0" dirty="0"/>
              <a:t>des objectifs d’attribution par les EPCI de la réforme </a:t>
            </a:r>
            <a:endParaRPr lang="fr-FR" sz="1000" b="0" dirty="0" smtClean="0"/>
          </a:p>
        </p:txBody>
      </p:sp>
      <p:sp>
        <p:nvSpPr>
          <p:cNvPr id="11" name="Espace réservé du texte 10"/>
          <p:cNvSpPr>
            <a:spLocks noGrp="1"/>
          </p:cNvSpPr>
          <p:nvPr>
            <p:ph type="body" sz="quarter" idx="14"/>
          </p:nvPr>
        </p:nvSpPr>
        <p:spPr>
          <a:xfrm>
            <a:off x="3308472" y="1245929"/>
            <a:ext cx="2520000" cy="1398230"/>
          </a:xfrm>
        </p:spPr>
        <p:txBody>
          <a:bodyPr/>
          <a:lstStyle/>
          <a:p>
            <a:pPr>
              <a:buFont typeface="+mj-lt"/>
              <a:buAutoNum type="arabicPeriod" startAt="2"/>
            </a:pPr>
            <a:r>
              <a:rPr lang="fr-FR" dirty="0"/>
              <a:t>Mission animation communication</a:t>
            </a:r>
          </a:p>
          <a:p>
            <a:pPr marL="180000" lvl="1" indent="0" algn="just">
              <a:buNone/>
            </a:pPr>
            <a:r>
              <a:rPr lang="fr-FR" sz="1000" dirty="0"/>
              <a:t>Retour d’expérience du séminaire national sur la réforme des attributions du 17 novembre 2022</a:t>
            </a:r>
          </a:p>
          <a:p>
            <a:pPr marL="180000" lvl="1" indent="0" algn="just">
              <a:buNone/>
            </a:pPr>
            <a:r>
              <a:rPr lang="fr-FR" sz="1000" dirty="0"/>
              <a:t>Présentation des projets pour 2023 (Extranet, lettre d’information, séminaire national n°2…) </a:t>
            </a:r>
          </a:p>
        </p:txBody>
      </p:sp>
      <p:sp>
        <p:nvSpPr>
          <p:cNvPr id="19" name="Espace réservé du texte 18"/>
          <p:cNvSpPr>
            <a:spLocks noGrp="1"/>
          </p:cNvSpPr>
          <p:nvPr>
            <p:ph type="body" sz="quarter" idx="15"/>
          </p:nvPr>
        </p:nvSpPr>
        <p:spPr>
          <a:xfrm>
            <a:off x="6264000" y="1245929"/>
            <a:ext cx="2520000" cy="2222028"/>
          </a:xfrm>
        </p:spPr>
        <p:txBody>
          <a:bodyPr/>
          <a:lstStyle/>
          <a:p>
            <a:pPr marL="0" indent="0">
              <a:buNone/>
            </a:pPr>
            <a:r>
              <a:rPr lang="fr-FR" dirty="0"/>
              <a:t>3. </a:t>
            </a:r>
            <a:r>
              <a:rPr lang="fr-FR" dirty="0" smtClean="0"/>
              <a:t>Actualités réglementaires</a:t>
            </a:r>
          </a:p>
          <a:p>
            <a:pPr marL="0" indent="0">
              <a:buNone/>
            </a:pPr>
            <a:r>
              <a:rPr lang="fr-FR" sz="1000" b="0" dirty="0" smtClean="0"/>
              <a:t>Décrets </a:t>
            </a:r>
            <a:r>
              <a:rPr lang="fr-FR" sz="1000" b="0" dirty="0"/>
              <a:t>mixité </a:t>
            </a:r>
            <a:r>
              <a:rPr lang="fr-FR" sz="1000" b="0" dirty="0" smtClean="0"/>
              <a:t>sociale </a:t>
            </a:r>
            <a:r>
              <a:rPr lang="fr-FR" sz="1000" b="0" dirty="0"/>
              <a:t>et Sapeur-pompier </a:t>
            </a:r>
            <a:r>
              <a:rPr lang="fr-FR" sz="1000" b="0" dirty="0" smtClean="0"/>
              <a:t>volontaire</a:t>
            </a:r>
          </a:p>
          <a:p>
            <a:pPr marL="0" indent="0">
              <a:buNone/>
            </a:pPr>
            <a:r>
              <a:rPr lang="fr-FR" sz="1000" b="0" dirty="0"/>
              <a:t>Arrêté obligation de </a:t>
            </a:r>
            <a:r>
              <a:rPr lang="fr-FR" sz="1000" b="0" dirty="0" err="1"/>
              <a:t>reporting</a:t>
            </a:r>
            <a:r>
              <a:rPr lang="fr-FR" sz="1000" b="0" dirty="0"/>
              <a:t> par les </a:t>
            </a:r>
            <a:r>
              <a:rPr lang="fr-FR" sz="1000" b="0" dirty="0" smtClean="0"/>
              <a:t>bailleurs</a:t>
            </a:r>
          </a:p>
          <a:p>
            <a:pPr marL="0" indent="0">
              <a:buNone/>
            </a:pPr>
            <a:r>
              <a:rPr lang="fr-FR" sz="1000" b="0" dirty="0"/>
              <a:t>Enquêtes LEC et </a:t>
            </a:r>
            <a:r>
              <a:rPr lang="fr-FR" sz="1000" b="0" dirty="0" smtClean="0"/>
              <a:t>OPS</a:t>
            </a:r>
          </a:p>
          <a:p>
            <a:pPr marL="0" indent="0">
              <a:buNone/>
            </a:pPr>
            <a:r>
              <a:rPr lang="fr-FR" sz="1000" b="0" dirty="0"/>
              <a:t>R</a:t>
            </a:r>
            <a:r>
              <a:rPr lang="fr-FR" sz="1000" b="0" dirty="0" smtClean="0"/>
              <a:t>étrocession </a:t>
            </a:r>
            <a:r>
              <a:rPr lang="fr-FR" sz="1000" b="0" dirty="0"/>
              <a:t>par l’Etat des droits d’attribution à Action Logement </a:t>
            </a:r>
            <a:r>
              <a:rPr lang="fr-FR" sz="1000" b="0" dirty="0" smtClean="0"/>
              <a:t>Services </a:t>
            </a:r>
            <a:r>
              <a:rPr lang="fr-FR" sz="1000" b="0" dirty="0"/>
              <a:t>au titre du 1er programme RU</a:t>
            </a:r>
          </a:p>
          <a:p>
            <a:pPr marL="0" indent="0">
              <a:buNone/>
            </a:pPr>
            <a:endParaRPr lang="fr-FR" sz="1000" b="0" dirty="0" smtClean="0"/>
          </a:p>
          <a:p>
            <a:pPr marL="0" indent="0">
              <a:buNone/>
            </a:pPr>
            <a:endParaRPr lang="fr-FR" sz="1000" b="0" dirty="0"/>
          </a:p>
          <a:p>
            <a:pPr marL="0" indent="0">
              <a:buNone/>
            </a:pPr>
            <a:endParaRPr lang="fr-FR" sz="1000" b="0" dirty="0"/>
          </a:p>
          <a:p>
            <a:pPr marL="0" indent="0">
              <a:buNone/>
            </a:pPr>
            <a:endParaRPr lang="fr-FR" sz="1000" b="0" dirty="0" smtClean="0"/>
          </a:p>
          <a:p>
            <a:pPr marL="0" indent="0">
              <a:buNone/>
            </a:pPr>
            <a:endParaRPr lang="fr-FR" sz="1000" b="0" dirty="0" smtClean="0"/>
          </a:p>
        </p:txBody>
      </p:sp>
      <p:sp>
        <p:nvSpPr>
          <p:cNvPr id="20" name="Espace réservé de la date 19"/>
          <p:cNvSpPr>
            <a:spLocks noGrp="1"/>
          </p:cNvSpPr>
          <p:nvPr>
            <p:ph type="dt" sz="half" idx="10"/>
          </p:nvPr>
        </p:nvSpPr>
        <p:spPr/>
        <p:txBody>
          <a:bodyPr/>
          <a:lstStyle/>
          <a:p>
            <a:pPr algn="r"/>
            <a:r>
              <a:rPr lang="fr-FR" cap="all" dirty="0"/>
              <a:t>27/01/2023</a:t>
            </a:r>
          </a:p>
        </p:txBody>
      </p:sp>
      <p:sp>
        <p:nvSpPr>
          <p:cNvPr id="21" name="Espace réservé du pied de page 20"/>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du logement social et du suivi du DALO</a:t>
            </a:r>
          </a:p>
          <a:p>
            <a:endParaRPr lang="fr-FR" dirty="0"/>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4</a:t>
            </a:fld>
            <a:endParaRPr lang="fr-FR" dirty="0"/>
          </a:p>
        </p:txBody>
      </p:sp>
      <p:sp>
        <p:nvSpPr>
          <p:cNvPr id="9" name="Espace réservé du texte 18"/>
          <p:cNvSpPr txBox="1">
            <a:spLocks/>
          </p:cNvSpPr>
          <p:nvPr/>
        </p:nvSpPr>
        <p:spPr bwMode="gray">
          <a:xfrm>
            <a:off x="352945" y="3077897"/>
            <a:ext cx="2520000" cy="103819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defRPr sz="1050" b="1" kern="1200">
                <a:solidFill>
                  <a:schemeClr val="tx1"/>
                </a:solidFill>
                <a:latin typeface="+mn-lt"/>
                <a:ea typeface="+mn-ea"/>
                <a:cs typeface="+mn-cs"/>
              </a:defRPr>
            </a:lvl1pPr>
            <a:lvl2pPr marL="324000" indent="-144000" algn="l" defTabSz="914400" rtl="0" eaLnBrk="1" latinLnBrk="0" hangingPunct="1">
              <a:lnSpc>
                <a:spcPct val="100000"/>
              </a:lnSpc>
              <a:spcBef>
                <a:spcPts val="600"/>
              </a:spcBef>
              <a:spcAft>
                <a:spcPts val="800"/>
              </a:spcAft>
              <a:buFont typeface="+mj-lt"/>
              <a:buAutoNum type="alphaLcPeriod"/>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fr-FR" sz="1000" b="0" dirty="0"/>
          </a:p>
        </p:txBody>
      </p:sp>
      <p:sp>
        <p:nvSpPr>
          <p:cNvPr id="12" name="Espace réservé du texte 18"/>
          <p:cNvSpPr txBox="1">
            <a:spLocks/>
          </p:cNvSpPr>
          <p:nvPr/>
        </p:nvSpPr>
        <p:spPr bwMode="gray">
          <a:xfrm>
            <a:off x="3312000" y="3557240"/>
            <a:ext cx="2520000" cy="103819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defRPr sz="1050" b="1" kern="1200">
                <a:solidFill>
                  <a:schemeClr val="tx1"/>
                </a:solidFill>
                <a:latin typeface="+mn-lt"/>
                <a:ea typeface="+mn-ea"/>
                <a:cs typeface="+mn-cs"/>
              </a:defRPr>
            </a:lvl1pPr>
            <a:lvl2pPr marL="324000" indent="-144000" algn="l" defTabSz="914400" rtl="0" eaLnBrk="1" latinLnBrk="0" hangingPunct="1">
              <a:lnSpc>
                <a:spcPct val="100000"/>
              </a:lnSpc>
              <a:spcBef>
                <a:spcPts val="600"/>
              </a:spcBef>
              <a:spcAft>
                <a:spcPts val="800"/>
              </a:spcAft>
              <a:buFont typeface="+mj-lt"/>
              <a:buAutoNum type="alphaLcPeriod"/>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fr-FR" dirty="0"/>
          </a:p>
        </p:txBody>
      </p:sp>
      <p:sp>
        <p:nvSpPr>
          <p:cNvPr id="13" name="Espace réservé du texte 18"/>
          <p:cNvSpPr txBox="1">
            <a:spLocks/>
          </p:cNvSpPr>
          <p:nvPr/>
        </p:nvSpPr>
        <p:spPr bwMode="gray">
          <a:xfrm>
            <a:off x="3308472" y="3341381"/>
            <a:ext cx="3351760" cy="1038190"/>
          </a:xfrm>
          <a:prstGeom prst="rect">
            <a:avLst/>
          </a:prstGeom>
        </p:spPr>
        <p:txBody>
          <a:bodyPr vert="horz" lIns="0" tIns="0" rIns="0" bIns="0" rtlCol="0" anchor="t" anchorCtr="0">
            <a:noAutofit/>
          </a:bodyPr>
          <a:lstStyle>
            <a:lvl1pPr marL="144000" indent="-144000" algn="l" defTabSz="914400" rtl="0" eaLnBrk="1" latinLnBrk="0" hangingPunct="1">
              <a:lnSpc>
                <a:spcPct val="100000"/>
              </a:lnSpc>
              <a:spcBef>
                <a:spcPts val="400"/>
              </a:spcBef>
              <a:spcAft>
                <a:spcPts val="800"/>
              </a:spcAft>
              <a:buFont typeface="+mj-lt"/>
              <a:buAutoNum type="arabicPeriod"/>
              <a:defRPr sz="1050" b="1" kern="1200">
                <a:solidFill>
                  <a:schemeClr val="tx1"/>
                </a:solidFill>
                <a:latin typeface="+mn-lt"/>
                <a:ea typeface="+mn-ea"/>
                <a:cs typeface="+mn-cs"/>
              </a:defRPr>
            </a:lvl1pPr>
            <a:lvl2pPr marL="324000" indent="-144000" algn="l" defTabSz="914400" rtl="0" eaLnBrk="1" latinLnBrk="0" hangingPunct="1">
              <a:lnSpc>
                <a:spcPct val="100000"/>
              </a:lnSpc>
              <a:spcBef>
                <a:spcPts val="600"/>
              </a:spcBef>
              <a:spcAft>
                <a:spcPts val="800"/>
              </a:spcAft>
              <a:buFont typeface="+mj-lt"/>
              <a:buAutoNum type="alphaLcPeriod"/>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fr-FR" dirty="0" smtClean="0"/>
              <a:t>4. Systèmes d’information</a:t>
            </a:r>
          </a:p>
          <a:p>
            <a:pPr marL="0" indent="0">
              <a:buNone/>
            </a:pPr>
            <a:r>
              <a:rPr lang="fr-FR" sz="1000" b="0" dirty="0" smtClean="0"/>
              <a:t>Actualités SYPLO, </a:t>
            </a:r>
            <a:r>
              <a:rPr lang="fr-FR" sz="1000" b="0" dirty="0" err="1" smtClean="0"/>
              <a:t>BALAé</a:t>
            </a:r>
            <a:r>
              <a:rPr lang="fr-FR" sz="1000" b="0" dirty="0" smtClean="0"/>
              <a:t>, COMDALO, </a:t>
            </a:r>
            <a:r>
              <a:rPr lang="fr-FR" sz="1000" b="0" dirty="0"/>
              <a:t>I</a:t>
            </a:r>
            <a:r>
              <a:rPr lang="fr-FR" sz="1000" b="0" dirty="0" smtClean="0"/>
              <a:t>NFODALO</a:t>
            </a:r>
          </a:p>
          <a:p>
            <a:pPr marL="0" indent="0">
              <a:buNone/>
            </a:pPr>
            <a:r>
              <a:rPr lang="fr-FR" sz="1000" b="0" dirty="0" smtClean="0"/>
              <a:t>Intervention du GIP SNE</a:t>
            </a:r>
          </a:p>
          <a:p>
            <a:pPr marL="0" indent="0">
              <a:buNone/>
            </a:pPr>
            <a:endParaRPr lang="fr-FR" dirty="0"/>
          </a:p>
        </p:txBody>
      </p:sp>
    </p:spTree>
    <p:extLst>
      <p:ext uri="{BB962C8B-B14F-4D97-AF65-F5344CB8AC3E}">
        <p14:creationId xmlns:p14="http://schemas.microsoft.com/office/powerpoint/2010/main" val="27578537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pour une image  2"/>
          <p:cNvSpPr>
            <a:spLocks noGrp="1"/>
          </p:cNvSpPr>
          <p:nvPr>
            <p:ph type="pic" sz="quarter" idx="13"/>
          </p:nvPr>
        </p:nvSpPr>
        <p:spPr/>
      </p:sp>
      <p:sp>
        <p:nvSpPr>
          <p:cNvPr id="6" name="Titre 5"/>
          <p:cNvSpPr>
            <a:spLocks noGrp="1"/>
          </p:cNvSpPr>
          <p:nvPr>
            <p:ph type="title"/>
          </p:nvPr>
        </p:nvSpPr>
        <p:spPr/>
        <p:txBody>
          <a:bodyPr/>
          <a:lstStyle/>
          <a:p>
            <a:r>
              <a:rPr lang="fr-FR" dirty="0"/>
              <a:t>Actualités du bureau</a:t>
            </a:r>
          </a:p>
        </p:txBody>
      </p:sp>
      <p:sp>
        <p:nvSpPr>
          <p:cNvPr id="4" name="Espace réservé de la date 3"/>
          <p:cNvSpPr>
            <a:spLocks noGrp="1"/>
          </p:cNvSpPr>
          <p:nvPr>
            <p:ph type="dt" sz="half" idx="10"/>
          </p:nvPr>
        </p:nvSpPr>
        <p:spPr/>
        <p:txBody>
          <a:bodyPr/>
          <a:lstStyle/>
          <a:p>
            <a:pPr algn="r"/>
            <a:r>
              <a:rPr lang="fr-FR" cap="all" dirty="0"/>
              <a:t>27/01/2023</a:t>
            </a:r>
          </a:p>
        </p:txBody>
      </p:sp>
      <p:sp>
        <p:nvSpPr>
          <p:cNvPr id="5" name="Espace réservé du pied de page 4"/>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de logement social et du suivi du DALO</a:t>
            </a:r>
          </a:p>
          <a:p>
            <a:endParaRPr lang="fr-FR"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5</a:t>
            </a:fld>
            <a:endParaRPr lang="fr-FR" dirty="0"/>
          </a:p>
        </p:txBody>
      </p:sp>
    </p:spTree>
    <p:extLst>
      <p:ext uri="{BB962C8B-B14F-4D97-AF65-F5344CB8AC3E}">
        <p14:creationId xmlns:p14="http://schemas.microsoft.com/office/powerpoint/2010/main" val="1109453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lstStyle/>
          <a:p>
            <a:r>
              <a:rPr lang="fr-FR" dirty="0" smtClean="0"/>
              <a:t>Actualités</a:t>
            </a:r>
            <a:endParaRPr lang="fr-FR" dirty="0"/>
          </a:p>
        </p:txBody>
      </p:sp>
      <p:sp>
        <p:nvSpPr>
          <p:cNvPr id="12" name="Espace réservé du contenu 11"/>
          <p:cNvSpPr>
            <a:spLocks noGrp="1"/>
          </p:cNvSpPr>
          <p:nvPr>
            <p:ph sz="quarter" idx="14"/>
          </p:nvPr>
        </p:nvSpPr>
        <p:spPr/>
        <p:txBody>
          <a:bodyPr/>
          <a:lstStyle/>
          <a:p>
            <a:pPr marL="171450" indent="-171450">
              <a:lnSpc>
                <a:spcPct val="250000"/>
              </a:lnSpc>
              <a:buFont typeface="Arial" panose="020B0604020202020204" pitchFamily="34" charset="0"/>
              <a:buChar char="•"/>
            </a:pPr>
            <a:r>
              <a:rPr lang="fr-FR" dirty="0" smtClean="0"/>
              <a:t>Arrivée de la </a:t>
            </a:r>
            <a:r>
              <a:rPr lang="fr-FR" dirty="0"/>
              <a:t>nouvelle chargée de mission sur le Droit Au </a:t>
            </a:r>
            <a:r>
              <a:rPr lang="fr-FR" dirty="0" smtClean="0"/>
              <a:t>Logement, Mme Gwendoline </a:t>
            </a:r>
            <a:r>
              <a:rPr lang="fr-FR" dirty="0" err="1" smtClean="0"/>
              <a:t>Poutonnet</a:t>
            </a:r>
            <a:endParaRPr lang="fr-FR" dirty="0"/>
          </a:p>
          <a:p>
            <a:pPr marL="171450" indent="-171450">
              <a:lnSpc>
                <a:spcPct val="250000"/>
              </a:lnSpc>
              <a:buFont typeface="Arial" panose="020B0604020202020204" pitchFamily="34" charset="0"/>
              <a:buChar char="•"/>
            </a:pPr>
            <a:r>
              <a:rPr lang="fr-FR" dirty="0"/>
              <a:t>Départ du chef du bureau de la réglementation des attributions de logement social et du suivi du DALO</a:t>
            </a:r>
          </a:p>
          <a:p>
            <a:endParaRPr lang="fr-FR" dirty="0"/>
          </a:p>
          <a:p>
            <a:pPr lvl="1"/>
            <a:endParaRPr lang="fr-FR" dirty="0"/>
          </a:p>
        </p:txBody>
      </p:sp>
      <p:sp>
        <p:nvSpPr>
          <p:cNvPr id="11" name="Espace réservé du texte 10"/>
          <p:cNvSpPr>
            <a:spLocks noGrp="1"/>
          </p:cNvSpPr>
          <p:nvPr>
            <p:ph type="body" sz="quarter" idx="13"/>
          </p:nvPr>
        </p:nvSpPr>
        <p:spPr/>
        <p:txBody>
          <a:bodyPr/>
          <a:lstStyle/>
          <a:p>
            <a:pPr marL="0" lvl="1" indent="0">
              <a:buNone/>
            </a:pPr>
            <a:endParaRPr lang="fr-FR" dirty="0"/>
          </a:p>
        </p:txBody>
      </p:sp>
      <p:sp>
        <p:nvSpPr>
          <p:cNvPr id="2" name="Espace réservé de la date 1"/>
          <p:cNvSpPr>
            <a:spLocks noGrp="1"/>
          </p:cNvSpPr>
          <p:nvPr>
            <p:ph type="dt" sz="half" idx="10"/>
          </p:nvPr>
        </p:nvSpPr>
        <p:spPr/>
        <p:txBody>
          <a:bodyPr/>
          <a:lstStyle/>
          <a:p>
            <a:pPr algn="r"/>
            <a:r>
              <a:rPr lang="fr-FR" cap="all" dirty="0"/>
              <a:t>27/01/2023</a:t>
            </a:r>
          </a:p>
        </p:txBody>
      </p:sp>
      <p:sp>
        <p:nvSpPr>
          <p:cNvPr id="3" name="Espace réservé du pied de page 2"/>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du logement social et du suivi du DALO</a:t>
            </a:r>
          </a:p>
          <a:p>
            <a:endParaRPr lang="fr-FR"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6</a:t>
            </a:fld>
            <a:endParaRPr lang="fr-FR" dirty="0"/>
          </a:p>
        </p:txBody>
      </p:sp>
    </p:spTree>
    <p:extLst>
      <p:ext uri="{BB962C8B-B14F-4D97-AF65-F5344CB8AC3E}">
        <p14:creationId xmlns:p14="http://schemas.microsoft.com/office/powerpoint/2010/main" val="25225037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pour une image  2"/>
          <p:cNvSpPr>
            <a:spLocks noGrp="1"/>
          </p:cNvSpPr>
          <p:nvPr>
            <p:ph type="pic" sz="quarter" idx="13"/>
          </p:nvPr>
        </p:nvSpPr>
        <p:spPr/>
      </p:sp>
      <p:sp>
        <p:nvSpPr>
          <p:cNvPr id="6" name="Titre 5"/>
          <p:cNvSpPr>
            <a:spLocks noGrp="1"/>
          </p:cNvSpPr>
          <p:nvPr>
            <p:ph type="title"/>
          </p:nvPr>
        </p:nvSpPr>
        <p:spPr/>
        <p:txBody>
          <a:bodyPr/>
          <a:lstStyle/>
          <a:p>
            <a:pPr marL="0" indent="0">
              <a:buNone/>
            </a:pPr>
            <a:r>
              <a:rPr lang="fr-FR" dirty="0"/>
              <a:t>2. Mission Animation Communication </a:t>
            </a:r>
          </a:p>
        </p:txBody>
      </p:sp>
      <p:sp>
        <p:nvSpPr>
          <p:cNvPr id="4" name="Espace réservé de la date 3"/>
          <p:cNvSpPr>
            <a:spLocks noGrp="1"/>
          </p:cNvSpPr>
          <p:nvPr>
            <p:ph type="dt" sz="half" idx="10"/>
          </p:nvPr>
        </p:nvSpPr>
        <p:spPr/>
        <p:txBody>
          <a:bodyPr/>
          <a:lstStyle/>
          <a:p>
            <a:pPr algn="r"/>
            <a:r>
              <a:rPr lang="fr-FR" cap="all" dirty="0"/>
              <a:t>27/01/2023</a:t>
            </a:r>
          </a:p>
        </p:txBody>
      </p:sp>
      <p:sp>
        <p:nvSpPr>
          <p:cNvPr id="5" name="Espace réservé du pied de page 4"/>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du logement social et du suivi du DALO</a:t>
            </a:r>
          </a:p>
          <a:p>
            <a:endParaRPr lang="fr-FR"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7</a:t>
            </a:fld>
            <a:endParaRPr lang="fr-FR" dirty="0"/>
          </a:p>
        </p:txBody>
      </p:sp>
    </p:spTree>
    <p:extLst>
      <p:ext uri="{BB962C8B-B14F-4D97-AF65-F5344CB8AC3E}">
        <p14:creationId xmlns:p14="http://schemas.microsoft.com/office/powerpoint/2010/main" val="1026673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lstStyle/>
          <a:p>
            <a:r>
              <a:rPr lang="fr-FR" dirty="0" smtClean="0"/>
              <a:t>Projets 2023</a:t>
            </a:r>
            <a:endParaRPr lang="fr-FR" dirty="0"/>
          </a:p>
        </p:txBody>
      </p:sp>
      <p:sp>
        <p:nvSpPr>
          <p:cNvPr id="12" name="Espace réservé du contenu 11"/>
          <p:cNvSpPr>
            <a:spLocks noGrp="1"/>
          </p:cNvSpPr>
          <p:nvPr>
            <p:ph sz="quarter" idx="14"/>
          </p:nvPr>
        </p:nvSpPr>
        <p:spPr>
          <a:xfrm>
            <a:off x="359997" y="1836000"/>
            <a:ext cx="8424001" cy="2751974"/>
          </a:xfrm>
        </p:spPr>
        <p:txBody>
          <a:bodyPr/>
          <a:lstStyle/>
          <a:p>
            <a:pPr marL="171450" indent="-171450">
              <a:lnSpc>
                <a:spcPct val="250000"/>
              </a:lnSpc>
              <a:buFont typeface="Arial" panose="020B0604020202020204" pitchFamily="34" charset="0"/>
              <a:buChar char="•"/>
            </a:pPr>
            <a:r>
              <a:rPr lang="fr-FR" dirty="0"/>
              <a:t>Retour d’expérience du </a:t>
            </a:r>
            <a:r>
              <a:rPr lang="fr-FR" u="sng" dirty="0"/>
              <a:t>séminaire national</a:t>
            </a:r>
            <a:r>
              <a:rPr lang="fr-FR" dirty="0"/>
              <a:t> sur la réforme des attributions du 17 novembre 2022</a:t>
            </a:r>
          </a:p>
          <a:p>
            <a:pPr marL="171450" indent="-171450">
              <a:lnSpc>
                <a:spcPct val="250000"/>
              </a:lnSpc>
              <a:buFont typeface="Arial" panose="020B0604020202020204" pitchFamily="34" charset="0"/>
              <a:buChar char="•"/>
            </a:pPr>
            <a:r>
              <a:rPr lang="fr-FR" u="sng" dirty="0" smtClean="0"/>
              <a:t>Site </a:t>
            </a:r>
            <a:r>
              <a:rPr lang="fr-FR" u="sng" dirty="0"/>
              <a:t>extranet </a:t>
            </a:r>
            <a:r>
              <a:rPr lang="fr-FR" dirty="0"/>
              <a:t>« réforme des attributions » </a:t>
            </a:r>
            <a:r>
              <a:rPr lang="fr-FR" dirty="0">
                <a:sym typeface="Wingdings" panose="05000000000000000000" pitchFamily="2" charset="2"/>
              </a:rPr>
              <a:t> </a:t>
            </a:r>
            <a:r>
              <a:rPr lang="fr-FR" u="sng" dirty="0">
                <a:sym typeface="Wingdings" panose="05000000000000000000" pitchFamily="2" charset="2"/>
              </a:rPr>
              <a:t>objectifs</a:t>
            </a:r>
            <a:r>
              <a:rPr lang="fr-FR" dirty="0">
                <a:sym typeface="Wingdings" panose="05000000000000000000" pitchFamily="2" charset="2"/>
              </a:rPr>
              <a:t> 1. mettre à jour – 2. le faire évoluer vers un site Internet</a:t>
            </a:r>
          </a:p>
          <a:p>
            <a:pPr marL="171450" indent="-171450">
              <a:lnSpc>
                <a:spcPct val="250000"/>
              </a:lnSpc>
              <a:buFont typeface="Arial" panose="020B0604020202020204" pitchFamily="34" charset="0"/>
              <a:buChar char="•"/>
            </a:pPr>
            <a:r>
              <a:rPr lang="fr-FR" dirty="0">
                <a:sym typeface="Wingdings" panose="05000000000000000000" pitchFamily="2" charset="2"/>
              </a:rPr>
              <a:t>E-lettre ou </a:t>
            </a:r>
            <a:r>
              <a:rPr lang="fr-FR" u="sng" dirty="0">
                <a:sym typeface="Wingdings" panose="05000000000000000000" pitchFamily="2" charset="2"/>
              </a:rPr>
              <a:t>lettre d’information </a:t>
            </a:r>
            <a:r>
              <a:rPr lang="fr-FR" dirty="0">
                <a:sym typeface="Wingdings" panose="05000000000000000000" pitchFamily="2" charset="2"/>
              </a:rPr>
              <a:t> </a:t>
            </a:r>
            <a:r>
              <a:rPr lang="fr-FR" u="sng" dirty="0">
                <a:sym typeface="Wingdings" panose="05000000000000000000" pitchFamily="2" charset="2"/>
              </a:rPr>
              <a:t>objectifs</a:t>
            </a:r>
            <a:r>
              <a:rPr lang="fr-FR" dirty="0">
                <a:sym typeface="Wingdings" panose="05000000000000000000" pitchFamily="2" charset="2"/>
              </a:rPr>
              <a:t> 1. diffuser mensuellement des informations sur la partie réglementaire – 2. mettre en lumière un acteur en lui donnant la parole - 3. réaliser un focus sur un point de la réglementation</a:t>
            </a:r>
          </a:p>
          <a:p>
            <a:pPr marL="171450" indent="-171450">
              <a:lnSpc>
                <a:spcPct val="250000"/>
              </a:lnSpc>
              <a:buFont typeface="Arial" panose="020B0604020202020204" pitchFamily="34" charset="0"/>
              <a:buChar char="•"/>
            </a:pPr>
            <a:r>
              <a:rPr lang="fr-FR" dirty="0">
                <a:sym typeface="Wingdings" panose="05000000000000000000" pitchFamily="2" charset="2"/>
              </a:rPr>
              <a:t>Prochain séminaire national </a:t>
            </a:r>
            <a:r>
              <a:rPr lang="fr-FR" u="sng" dirty="0" smtClean="0">
                <a:sym typeface="Wingdings" panose="05000000000000000000" pitchFamily="2" charset="2"/>
              </a:rPr>
              <a:t>2023</a:t>
            </a:r>
            <a:r>
              <a:rPr lang="fr-FR" dirty="0" smtClean="0">
                <a:sym typeface="Wingdings" panose="05000000000000000000" pitchFamily="2" charset="2"/>
              </a:rPr>
              <a:t>  </a:t>
            </a:r>
            <a:r>
              <a:rPr lang="fr-FR" dirty="0">
                <a:sym typeface="Wingdings" panose="05000000000000000000" pitchFamily="2" charset="2"/>
              </a:rPr>
              <a:t>1. proposition de dates (sondage à envoyer) – 2. questionnaire à venir sur le contenu</a:t>
            </a:r>
          </a:p>
          <a:p>
            <a:pPr marL="171450" indent="-171450">
              <a:lnSpc>
                <a:spcPct val="250000"/>
              </a:lnSpc>
              <a:buFont typeface="Arial" panose="020B0604020202020204" pitchFamily="34" charset="0"/>
              <a:buChar char="•"/>
            </a:pPr>
            <a:r>
              <a:rPr lang="fr-FR" u="sng" dirty="0">
                <a:sym typeface="Wingdings" panose="05000000000000000000" pitchFamily="2" charset="2"/>
              </a:rPr>
              <a:t>Actualisation du guide </a:t>
            </a:r>
            <a:r>
              <a:rPr lang="fr-FR" dirty="0">
                <a:sym typeface="Wingdings" panose="05000000000000000000" pitchFamily="2" charset="2"/>
              </a:rPr>
              <a:t>destiné aux membres des COMED  projet de méthodologie et lancement des travaux</a:t>
            </a:r>
            <a:endParaRPr lang="fr-FR" dirty="0"/>
          </a:p>
          <a:p>
            <a:pPr lvl="1"/>
            <a:endParaRPr lang="fr-FR" dirty="0"/>
          </a:p>
          <a:p>
            <a:pPr lvl="1"/>
            <a:endParaRPr lang="fr-FR" dirty="0"/>
          </a:p>
        </p:txBody>
      </p:sp>
      <p:sp>
        <p:nvSpPr>
          <p:cNvPr id="11" name="Espace réservé du texte 10"/>
          <p:cNvSpPr>
            <a:spLocks noGrp="1"/>
          </p:cNvSpPr>
          <p:nvPr>
            <p:ph type="body" sz="quarter" idx="13"/>
          </p:nvPr>
        </p:nvSpPr>
        <p:spPr/>
        <p:txBody>
          <a:bodyPr/>
          <a:lstStyle/>
          <a:p>
            <a:pPr marL="0" indent="0">
              <a:buNone/>
            </a:pPr>
            <a:endParaRPr lang="fr-FR" dirty="0"/>
          </a:p>
        </p:txBody>
      </p:sp>
      <p:sp>
        <p:nvSpPr>
          <p:cNvPr id="2" name="Espace réservé de la date 1"/>
          <p:cNvSpPr>
            <a:spLocks noGrp="1"/>
          </p:cNvSpPr>
          <p:nvPr>
            <p:ph type="dt" sz="half" idx="10"/>
          </p:nvPr>
        </p:nvSpPr>
        <p:spPr/>
        <p:txBody>
          <a:bodyPr/>
          <a:lstStyle/>
          <a:p>
            <a:pPr algn="r"/>
            <a:r>
              <a:rPr lang="fr-FR" cap="all" dirty="0"/>
              <a:t>27/01/2023</a:t>
            </a:r>
          </a:p>
        </p:txBody>
      </p:sp>
      <p:sp>
        <p:nvSpPr>
          <p:cNvPr id="3" name="Espace réservé du pied de page 2"/>
          <p:cNvSpPr>
            <a:spLocks noGrp="1"/>
          </p:cNvSpPr>
          <p:nvPr>
            <p:ph type="ftr" sz="quarter" idx="11"/>
          </p:nvPr>
        </p:nvSpPr>
        <p:spPr/>
        <p:txBody>
          <a:bodyPr/>
          <a:lstStyle/>
          <a:p>
            <a:r>
              <a:rPr lang="fr-FR" dirty="0"/>
              <a:t>Direction de l’habitat de l’urbanisme et des paysages</a:t>
            </a:r>
          </a:p>
          <a:p>
            <a:r>
              <a:rPr lang="fr-FR" dirty="0"/>
              <a:t>Bureau de la réglementation des attributions et du suivi du DALO</a:t>
            </a:r>
          </a:p>
          <a:p>
            <a:endParaRPr lang="fr-FR"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8</a:t>
            </a:fld>
            <a:endParaRPr lang="fr-FR" dirty="0"/>
          </a:p>
        </p:txBody>
      </p:sp>
    </p:spTree>
    <p:extLst>
      <p:ext uri="{BB962C8B-B14F-4D97-AF65-F5344CB8AC3E}">
        <p14:creationId xmlns:p14="http://schemas.microsoft.com/office/powerpoint/2010/main" val="2866752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pour une image  2"/>
          <p:cNvSpPr>
            <a:spLocks noGrp="1"/>
          </p:cNvSpPr>
          <p:nvPr>
            <p:ph type="pic" sz="quarter" idx="13"/>
          </p:nvPr>
        </p:nvSpPr>
        <p:spPr/>
      </p:sp>
      <p:sp>
        <p:nvSpPr>
          <p:cNvPr id="6" name="Titre 5"/>
          <p:cNvSpPr>
            <a:spLocks noGrp="1"/>
          </p:cNvSpPr>
          <p:nvPr>
            <p:ph type="title"/>
          </p:nvPr>
        </p:nvSpPr>
        <p:spPr/>
        <p:txBody>
          <a:bodyPr/>
          <a:lstStyle/>
          <a:p>
            <a:pPr marL="0" indent="0">
              <a:buNone/>
            </a:pPr>
            <a:r>
              <a:rPr lang="fr-FR" dirty="0"/>
              <a:t>3. </a:t>
            </a:r>
            <a:r>
              <a:rPr lang="fr-FR" dirty="0" smtClean="0"/>
              <a:t>Actualités réglementaires</a:t>
            </a:r>
            <a:endParaRPr lang="fr-FR" dirty="0"/>
          </a:p>
        </p:txBody>
      </p:sp>
      <p:sp>
        <p:nvSpPr>
          <p:cNvPr id="4" name="Espace réservé de la date 3"/>
          <p:cNvSpPr>
            <a:spLocks noGrp="1"/>
          </p:cNvSpPr>
          <p:nvPr>
            <p:ph type="dt" sz="half" idx="10"/>
          </p:nvPr>
        </p:nvSpPr>
        <p:spPr/>
        <p:txBody>
          <a:bodyPr/>
          <a:lstStyle/>
          <a:p>
            <a:pPr algn="r"/>
            <a:r>
              <a:rPr lang="fr-FR" cap="all" dirty="0"/>
              <a:t>27/01/2023</a:t>
            </a:r>
          </a:p>
        </p:txBody>
      </p:sp>
      <p:sp>
        <p:nvSpPr>
          <p:cNvPr id="5" name="Espace réservé du pied de page 4"/>
          <p:cNvSpPr>
            <a:spLocks noGrp="1"/>
          </p:cNvSpPr>
          <p:nvPr>
            <p:ph type="ftr" sz="quarter" idx="11"/>
          </p:nvPr>
        </p:nvSpPr>
        <p:spPr/>
        <p:txBody>
          <a:bodyPr/>
          <a:lstStyle/>
          <a:p>
            <a:r>
              <a:rPr lang="fr-FR" dirty="0"/>
              <a:t>Direction de l’habitat de l’urbanisme et des paysages</a:t>
            </a:r>
          </a:p>
          <a:p>
            <a:r>
              <a:rPr lang="fr-FR" dirty="0"/>
              <a:t>Bureau de la réglementation des attributions du logement social et du suivi du DALO</a:t>
            </a:r>
          </a:p>
          <a:p>
            <a:endParaRPr lang="fr-FR"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9</a:t>
            </a:fld>
            <a:endParaRPr lang="fr-FR" dirty="0"/>
          </a:p>
        </p:txBody>
      </p:sp>
    </p:spTree>
    <p:extLst>
      <p:ext uri="{BB962C8B-B14F-4D97-AF65-F5344CB8AC3E}">
        <p14:creationId xmlns:p14="http://schemas.microsoft.com/office/powerpoint/2010/main" val="3611459757"/>
      </p:ext>
    </p:extLst>
  </p:cSld>
  <p:clrMapOvr>
    <a:masterClrMapping/>
  </p:clrMapOvr>
  <p:timing>
    <p:tnLst>
      <p:par>
        <p:cTn id="1" dur="indefinite" restart="never" nodeType="tmRoot"/>
      </p:par>
    </p:tnLst>
  </p:timing>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GOUVERNEMENT PPT">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cette">
  <a:themeElements>
    <a:clrScheme name="Sillage">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1_Facette">
  <a:themeElements>
    <a:clrScheme name="Sillage">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ppt_ministeriel_marianne</Template>
  <TotalTime>771</TotalTime>
  <Words>2468</Words>
  <Application>Microsoft Office PowerPoint</Application>
  <PresentationFormat>Affichage à l'écran (16:9)</PresentationFormat>
  <Paragraphs>352</Paragraphs>
  <Slides>28</Slides>
  <Notes>4</Notes>
  <HiddenSlides>2</HiddenSlides>
  <MMClips>0</MMClips>
  <ScaleCrop>false</ScaleCrop>
  <HeadingPairs>
    <vt:vector size="6" baseType="variant">
      <vt:variant>
        <vt:lpstr>Polices utilisées</vt:lpstr>
      </vt:variant>
      <vt:variant>
        <vt:i4>9</vt:i4>
      </vt:variant>
      <vt:variant>
        <vt:lpstr>Thème</vt:lpstr>
      </vt:variant>
      <vt:variant>
        <vt:i4>3</vt:i4>
      </vt:variant>
      <vt:variant>
        <vt:lpstr>Titres des diapositives</vt:lpstr>
      </vt:variant>
      <vt:variant>
        <vt:i4>28</vt:i4>
      </vt:variant>
    </vt:vector>
  </HeadingPairs>
  <TitlesOfParts>
    <vt:vector size="40" baseType="lpstr">
      <vt:lpstr>Arial</vt:lpstr>
      <vt:lpstr>Calibri</vt:lpstr>
      <vt:lpstr>Marianne</vt:lpstr>
      <vt:lpstr>Open Sans</vt:lpstr>
      <vt:lpstr>Open Sans (Corps)</vt:lpstr>
      <vt:lpstr>Times New Roman</vt:lpstr>
      <vt:lpstr>Trebuchet MS</vt:lpstr>
      <vt:lpstr>Wingdings</vt:lpstr>
      <vt:lpstr>Wingdings 3</vt:lpstr>
      <vt:lpstr>MINISTÈRIEL</vt:lpstr>
      <vt:lpstr>Facette</vt:lpstr>
      <vt:lpstr>1_Facette</vt:lpstr>
      <vt:lpstr>Présentation PowerPoint</vt:lpstr>
      <vt:lpstr>Présentation PowerPoint</vt:lpstr>
      <vt:lpstr>Présentation PowerPoint</vt:lpstr>
      <vt:lpstr> Sommaire</vt:lpstr>
      <vt:lpstr>Actualités du bureau</vt:lpstr>
      <vt:lpstr>Actualités</vt:lpstr>
      <vt:lpstr>2. Mission Animation Communication </vt:lpstr>
      <vt:lpstr>Projets 2023</vt:lpstr>
      <vt:lpstr>3. Actualités réglementaires</vt:lpstr>
      <vt:lpstr>Point d’avancement des textes à prendre</vt:lpstr>
      <vt:lpstr>Enquêtes LEC et OPS </vt:lpstr>
      <vt:lpstr>Enquêtes LEC et OPS</vt:lpstr>
      <vt:lpstr>Enquête OPS</vt:lpstr>
      <vt:lpstr>Notification des objectifs d’attribution par les EPCI de la réforme (publics prioritaires, objectifs de mixité sociale, travailleurs essentiels)</vt:lpstr>
      <vt:lpstr>Rétrocession des droits de réservation de l’État vers Action Logement Services</vt:lpstr>
      <vt:lpstr>4. Actualités des systèmes d’information</vt:lpstr>
      <vt:lpstr>Systèmes d’information</vt:lpstr>
      <vt:lpstr>Présentation PowerPoint</vt:lpstr>
      <vt:lpstr>Feuille de route du SNE et des services associés</vt:lpstr>
      <vt:lpstr>Ordre du jour</vt:lpstr>
      <vt:lpstr>Présentation PowerPoint</vt:lpstr>
      <vt:lpstr>Ordre du jour</vt:lpstr>
      <vt:lpstr>58 projets d’évolutions planifiés</vt:lpstr>
      <vt:lpstr>Ordre du jour</vt:lpstr>
      <vt:lpstr>Macro-planning de la feuille de route</vt:lpstr>
      <vt:lpstr>Projets /évolutions en lien avec les évolutions règlementaires</vt:lpstr>
      <vt:lpstr>Avez-vous des questions ?</vt:lpstr>
      <vt:lpstr>Présentation PowerPoint</vt:lpstr>
    </vt:vector>
  </TitlesOfParts>
  <Manager>Client</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FONDEVILLE Coralie</dc:creator>
  <cp:lastModifiedBy>POUTONNET Gwendoline</cp:lastModifiedBy>
  <cp:revision>101</cp:revision>
  <dcterms:created xsi:type="dcterms:W3CDTF">2020-02-27T14:35:46Z</dcterms:created>
  <dcterms:modified xsi:type="dcterms:W3CDTF">2023-01-27T13:20:11Z</dcterms:modified>
</cp:coreProperties>
</file>